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6" r:id="rId9"/>
    <p:sldId id="265" r:id="rId10"/>
    <p:sldId id="260" r:id="rId11"/>
    <p:sldId id="261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6360-3DBC-4431-99DB-AB66EC53D5B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2588-7C47-4BF7-8093-648A8565FC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6360-3DBC-4431-99DB-AB66EC53D5B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2588-7C47-4BF7-8093-648A8565F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6360-3DBC-4431-99DB-AB66EC53D5B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2588-7C47-4BF7-8093-648A8565F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6360-3DBC-4431-99DB-AB66EC53D5B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2588-7C47-4BF7-8093-648A8565F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6360-3DBC-4431-99DB-AB66EC53D5B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2002588-7C47-4BF7-8093-648A8565F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6360-3DBC-4431-99DB-AB66EC53D5B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2588-7C47-4BF7-8093-648A8565F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6360-3DBC-4431-99DB-AB66EC53D5B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2588-7C47-4BF7-8093-648A8565F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6360-3DBC-4431-99DB-AB66EC53D5B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2588-7C47-4BF7-8093-648A8565F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6360-3DBC-4431-99DB-AB66EC53D5B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2588-7C47-4BF7-8093-648A8565F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6360-3DBC-4431-99DB-AB66EC53D5B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2588-7C47-4BF7-8093-648A8565F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6360-3DBC-4431-99DB-AB66EC53D5B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2588-7C47-4BF7-8093-648A8565F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1A6360-3DBC-4431-99DB-AB66EC53D5BD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002588-7C47-4BF7-8093-648A8565FC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НЕСОВЕРШЕННОЛЕТНИЕ В УГОЛОВНОМ ПРОЦЕССЕ</a:t>
            </a:r>
            <a:endParaRPr lang="ru-RU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28674" name="Picture 2" descr="http://your-happy-life.com/wp-content/uploads/2015/06/LWSoar36M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1398" y="2996952"/>
            <a:ext cx="5323542" cy="3569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НЕСОВЕРШЕННОЛЕТНИЙ СВИДЕТЕЛЬ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240360"/>
          </a:xfrm>
        </p:spPr>
        <p:txBody>
          <a:bodyPr anchor="ctr">
            <a:normAutofit/>
          </a:bodyPr>
          <a:lstStyle/>
          <a:p>
            <a:pPr indent="360000" algn="just">
              <a:buNone/>
            </a:pPr>
            <a:r>
              <a:rPr lang="ru-RU" sz="2400" dirty="0" smtClean="0"/>
              <a:t>Свидетелем является лицо, которому могут быть известны какие-либо обстоятельства, имеющие значение для расследования и разрешения уголовного дела, и которое вызвано для дачи показаний (ч. 1 ст. 56 УПК РФ)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94421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ДОПРОС НЕСОВЕРШЕННОЛЕТНЕГО СВИДЕТЕЛЯ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104456"/>
          </a:xfrm>
        </p:spPr>
        <p:txBody>
          <a:bodyPr anchor="ctr">
            <a:normAutofit fontScale="70000" lnSpcReduction="20000"/>
          </a:bodyPr>
          <a:lstStyle/>
          <a:p>
            <a:pPr indent="360000" algn="just">
              <a:buNone/>
            </a:pPr>
            <a:r>
              <a:rPr lang="ru-RU" dirty="0" smtClean="0"/>
              <a:t>При проведении допроса несовершеннолетнего свидетеля, не достигшего возраста шестнадцати лет либо достигшего этого возраста, но страдающего психическим расстройством или отстающего в психическом развитии, участие педагога или психолога обязательно. </a:t>
            </a:r>
          </a:p>
          <a:p>
            <a:pPr indent="360000" algn="just">
              <a:buNone/>
            </a:pPr>
            <a:r>
              <a:rPr lang="ru-RU" dirty="0" smtClean="0"/>
              <a:t>При производстве допроса несовершеннолетнего, достигшего возраста шестнадцати лет, педагог или психолог приглашается по усмотрению следователя. Допрос несовершеннолетнего свидетеля в возрасте до семи лет не может продолжаться без перерыва более 30 минут, а в общей сложности - более одного часа, в возрасте от семи до четырнадцати лет - более одного часа, а в общей сложности - более двух часов, в возрасте старше четырнадцати лет - более двух часов, а в общей сложности - более четырех часов в день. При производстве допроса несовершеннолетнего вправе присутствовать его законный представитель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3024336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ОСОБЕННОСТИ ПРОИЗВОДСТВА ПО УГОЛОВНЫМ ДЕЛАМ В ОТНОШЕНИИ НЕСОВЕРШЕННОЛЕТНИХ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861048"/>
            <a:ext cx="8352928" cy="1938992"/>
          </a:xfrm>
          <a:prstGeom prst="rect">
            <a:avLst/>
          </a:prstGeom>
          <a:noFill/>
        </p:spPr>
        <p:txBody>
          <a:bodyPr wrap="square" numCol="3" rtlCol="0" anchor="ctr">
            <a:spAutoFit/>
          </a:bodyPr>
          <a:lstStyle/>
          <a:p>
            <a:pPr algn="ctr"/>
            <a:r>
              <a:rPr lang="ru-RU" sz="2400" b="1" dirty="0" smtClean="0"/>
              <a:t>Меры </a:t>
            </a:r>
          </a:p>
          <a:p>
            <a:pPr algn="ctr"/>
            <a:r>
              <a:rPr lang="ru-RU" sz="2400" b="1" dirty="0" smtClean="0"/>
              <a:t>пресечения         </a:t>
            </a:r>
          </a:p>
          <a:p>
            <a:pPr algn="ctr"/>
            <a:endParaRPr lang="ru-RU" sz="2400" b="1" dirty="0" smtClean="0"/>
          </a:p>
          <a:p>
            <a:pPr algn="ctr"/>
            <a:endParaRPr lang="ru-RU" sz="2400" b="1" dirty="0"/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Предварительное расследование</a:t>
            </a:r>
          </a:p>
          <a:p>
            <a:pPr algn="ctr"/>
            <a:endParaRPr lang="ru-RU" sz="2400" b="1" dirty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Судебное разбирательство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63888" y="306896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76256" y="328498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МЕРЫ ПРЕСЕЧЕНИЯ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888432"/>
          </a:xfrm>
        </p:spPr>
        <p:txBody>
          <a:bodyPr anchor="ctr">
            <a:normAutofit/>
          </a:bodyPr>
          <a:lstStyle/>
          <a:p>
            <a:pPr indent="360000" algn="just">
              <a:buNone/>
            </a:pPr>
            <a:r>
              <a:rPr lang="ru-RU" sz="2400" dirty="0" smtClean="0"/>
              <a:t>Присмотр за несовершеннолетним подозреваемым, обвиняемым состоит в обеспечении его надлежащего поведения, родителями, опекунами, попечителями или другими заслуживающими доверия лицами, а также должностными лицами специализированного детского учреждения, в котором он находится, о чем эти лица дают письменное обязательство (ч. 1 ст. 105 УПК РФ)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54162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ПРЕДВАРИТЕЛЬНОЕ РАССЛЕДОВАНИЕ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816424"/>
          </a:xfrm>
        </p:spPr>
        <p:txBody>
          <a:bodyPr anchor="ctr">
            <a:normAutofit fontScale="55000" lnSpcReduction="20000"/>
          </a:bodyPr>
          <a:lstStyle/>
          <a:p>
            <a:pPr indent="360000" algn="just">
              <a:buNone/>
            </a:pPr>
            <a:r>
              <a:rPr lang="ru-RU" sz="3600" dirty="0" smtClean="0"/>
              <a:t>1. При производстве предварительного расследования по уголовному делу о преступлении, совершенном несовершеннолетним, наряду с доказыванием обычных обстоятельств, устанавливаются:</a:t>
            </a:r>
          </a:p>
          <a:p>
            <a:pPr indent="360000" algn="just">
              <a:buNone/>
            </a:pPr>
            <a:r>
              <a:rPr lang="ru-RU" sz="3600" dirty="0" smtClean="0"/>
              <a:t>1) возраст несовершеннолетнего, число, месяц и год рождения;</a:t>
            </a:r>
          </a:p>
          <a:p>
            <a:pPr indent="360000" algn="just">
              <a:buNone/>
            </a:pPr>
            <a:r>
              <a:rPr lang="ru-RU" sz="3600" dirty="0" smtClean="0"/>
              <a:t>2) условия жизни и воспитания несовершеннолетнего, уровень психического развития и иные особенности его личности;</a:t>
            </a:r>
          </a:p>
          <a:p>
            <a:pPr indent="360000" algn="just">
              <a:buNone/>
            </a:pPr>
            <a:r>
              <a:rPr lang="ru-RU" sz="3600" dirty="0" smtClean="0"/>
              <a:t>3) влияние на несовершеннолетнего старших по возрасту лиц.</a:t>
            </a:r>
          </a:p>
          <a:p>
            <a:pPr indent="360000" algn="just">
              <a:buNone/>
            </a:pPr>
            <a:r>
              <a:rPr lang="ru-RU" sz="3600" dirty="0" smtClean="0"/>
              <a:t>2. При наличии данных, свидетельствующих об отставании в психическом развитии, не связанном с психическим расстройством, устанавливается также, мог ли несовершеннолетний в полной мере осознавать фактический характер и общественную опасность своих действий (бездействия) либо руководить ими.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СУДЕБНОЕ РАЗБИРАТЕЛЬСТВО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52528"/>
          </a:xfrm>
        </p:spPr>
        <p:txBody>
          <a:bodyPr>
            <a:normAutofit fontScale="25000" lnSpcReduction="20000"/>
          </a:bodyPr>
          <a:lstStyle/>
          <a:p>
            <a:pPr indent="360000" algn="just">
              <a:buNone/>
            </a:pPr>
            <a:r>
              <a:rPr lang="ru-RU" sz="7400" dirty="0" smtClean="0"/>
              <a:t>1. В судебное заседание вызываются законные представители несовершеннолетнего подсудимого, которые вправе:</a:t>
            </a:r>
          </a:p>
          <a:p>
            <a:pPr indent="360000" algn="just">
              <a:buNone/>
            </a:pPr>
            <a:r>
              <a:rPr lang="ru-RU" sz="7400" dirty="0" smtClean="0"/>
              <a:t>1) заявлять ходатайства и отводы;</a:t>
            </a:r>
          </a:p>
          <a:p>
            <a:pPr indent="360000" algn="just">
              <a:buNone/>
            </a:pPr>
            <a:r>
              <a:rPr lang="ru-RU" sz="7400" dirty="0" smtClean="0"/>
              <a:t>2) давать показания;</a:t>
            </a:r>
          </a:p>
          <a:p>
            <a:pPr indent="360000" algn="just">
              <a:buNone/>
            </a:pPr>
            <a:r>
              <a:rPr lang="ru-RU" sz="7400" dirty="0" smtClean="0"/>
              <a:t>3) представлять доказательства;</a:t>
            </a:r>
          </a:p>
          <a:p>
            <a:pPr indent="360000" algn="just">
              <a:buNone/>
            </a:pPr>
            <a:r>
              <a:rPr lang="ru-RU" sz="7400" dirty="0" smtClean="0"/>
              <a:t>4) участвовать в прениях сторон;</a:t>
            </a:r>
          </a:p>
          <a:p>
            <a:pPr indent="360000" algn="just">
              <a:buNone/>
            </a:pPr>
            <a:r>
              <a:rPr lang="ru-RU" sz="7400" dirty="0" smtClean="0"/>
              <a:t>5) приносить жалобы на действия (бездействие) и решения суда;</a:t>
            </a:r>
          </a:p>
          <a:p>
            <a:pPr indent="360000" algn="just">
              <a:buNone/>
            </a:pPr>
            <a:r>
              <a:rPr lang="ru-RU" sz="7400" dirty="0" smtClean="0"/>
              <a:t>6) участвовать в заседании судов апелляционной, кассационной и надзорной инстанций.</a:t>
            </a:r>
          </a:p>
          <a:p>
            <a:pPr indent="360000" algn="just">
              <a:buNone/>
            </a:pPr>
            <a:r>
              <a:rPr lang="ru-RU" sz="7400" dirty="0" smtClean="0"/>
              <a:t>2. По определению или постановлению суда законный представитель может быть отстранен от участия в судебном разбирательстве, если есть основания полагать, что его действия наносят ущерб интересам несовершеннолетнего подсудимого. В этом случае допускается другой законный представитель несовершеннолетнего подсудимого.</a:t>
            </a:r>
          </a:p>
          <a:p>
            <a:pPr indent="360000" algn="just">
              <a:buNone/>
            </a:pPr>
            <a:r>
              <a:rPr lang="ru-RU" sz="7400" dirty="0" smtClean="0"/>
              <a:t>3. Неявка своевременно извещенного законного представителя несовершеннолетнего подсудимого не приостанавливает рассмотрения уголовного дела, если суд не найдет его участие необходимым (ч. 1-3 ст. 428 УПК РФ)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088232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УДАЛЕНИЕ НЕСОВЕРШЕННОЛЕТНЕГО ПОДСУДИМОГО ИЗ ЗАЛА СУДЕБНОГО ЗАСЕДАНИЯ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456424"/>
          </a:xfrm>
        </p:spPr>
        <p:txBody>
          <a:bodyPr anchor="ctr">
            <a:normAutofit fontScale="77500" lnSpcReduction="20000"/>
          </a:bodyPr>
          <a:lstStyle/>
          <a:p>
            <a:pPr indent="360000">
              <a:buNone/>
            </a:pPr>
            <a:r>
              <a:rPr lang="ru-RU" b="1" dirty="0" smtClean="0"/>
              <a:t> </a:t>
            </a:r>
          </a:p>
          <a:p>
            <a:pPr indent="360000" algn="just">
              <a:buNone/>
            </a:pPr>
            <a:r>
              <a:rPr lang="ru-RU" sz="2600" dirty="0" smtClean="0"/>
              <a:t>1. По ходатайству стороны, а также по собственной инициативе суд вправе принять решение об удалении несовершеннолетнего подсудимого из зала судебного заседания на время исследования обстоятельств, которые могут оказать на него отрицательное воздействие.</a:t>
            </a:r>
          </a:p>
          <a:p>
            <a:pPr indent="360000" algn="just">
              <a:buNone/>
            </a:pPr>
            <a:r>
              <a:rPr lang="ru-RU" sz="2600" dirty="0" smtClean="0"/>
              <a:t>2. После возвращения несовершеннолетнего подсудимого в зал судебного заседания председательствующий сообщает ему в необходимых объеме и форме содержание судебного разбирательства, происшедшего в его отсутствие, и представляет несовершеннолетнему подсудимому возможность задать вопросы лицам, допрошенным в его отсутствие ( ст. 429 УПК РФ)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ЮВЕНАЛЬНАЯ ЮСТИЦИЯ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 fontScale="70000" lnSpcReduction="20000"/>
          </a:bodyPr>
          <a:lstStyle/>
          <a:p>
            <a:pPr indent="360000" algn="just">
              <a:buNone/>
            </a:pPr>
            <a:r>
              <a:rPr lang="ru-RU" dirty="0" smtClean="0"/>
              <a:t>Исторически определение </a:t>
            </a:r>
            <a:r>
              <a:rPr lang="ru-RU" b="1" dirty="0" smtClean="0"/>
              <a:t>«ювенальная юстиция»</a:t>
            </a:r>
            <a:r>
              <a:rPr lang="ru-RU" dirty="0" smtClean="0"/>
              <a:t> относилось к отдельной системе правосудия, специальным судам для несовершеннолетних, которые в конце XIX – начале XX веков появились как в Европе, Штатах, так и в России.</a:t>
            </a:r>
          </a:p>
          <a:p>
            <a:pPr indent="360000" algn="just">
              <a:buNone/>
            </a:pPr>
            <a:r>
              <a:rPr lang="ru-RU" dirty="0" smtClean="0"/>
              <a:t>В том или ином виде </a:t>
            </a:r>
            <a:r>
              <a:rPr lang="ru-RU" b="1" dirty="0" smtClean="0"/>
              <a:t>ювенальная юстиция</a:t>
            </a:r>
            <a:r>
              <a:rPr lang="ru-RU" dirty="0" smtClean="0"/>
              <a:t> существует в России достаточно давно. Работа органов опеки и попечительства, комиссий по делам несовершеннолетних – это тоже элемент большой системы, направленной на защиту прав, интересов и исправление несовершеннолетних. В более узком смысле – это разделы уголовного и уголовно-исполнительного кодексов, посвященные особенностям уголовной ответственности и отбывания наказания несовершеннолетними.</a:t>
            </a:r>
          </a:p>
          <a:p>
            <a:pPr indent="360000" algn="just">
              <a:buNone/>
            </a:pPr>
            <a:r>
              <a:rPr lang="ru-RU" dirty="0" smtClean="0"/>
              <a:t>Как такового закона о ювенальной юстиции в России не существует. Однако на протяжении длительного времени ведется деятельность по разработке и принятию либо отдельного закона, либо внесению изменений и дополнений в уже существующие.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НЕСОВЕРШЕННОЛЕТНИЕ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588224" y="1340768"/>
            <a:ext cx="115212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1547664" y="1268760"/>
            <a:ext cx="129614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499992" y="1268760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3568" y="2636912"/>
            <a:ext cx="8280920" cy="3046988"/>
          </a:xfrm>
          <a:prstGeom prst="rect">
            <a:avLst/>
          </a:prstGeom>
          <a:noFill/>
        </p:spPr>
        <p:txBody>
          <a:bodyPr wrap="square" numCol="3" rtlCol="0" anchor="ctr">
            <a:spAutoFit/>
          </a:bodyPr>
          <a:lstStyle/>
          <a:p>
            <a:r>
              <a:rPr lang="ru-RU" sz="2400" b="1" dirty="0" smtClean="0"/>
              <a:t>Участники уголовного процесса со стороны обвинения</a:t>
            </a:r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r>
              <a:rPr lang="ru-RU" sz="2400" b="1" dirty="0" smtClean="0"/>
              <a:t>Участники </a:t>
            </a:r>
          </a:p>
          <a:p>
            <a:r>
              <a:rPr lang="ru-RU" sz="2400" b="1" dirty="0" smtClean="0"/>
              <a:t>уголовного процесса со стороны защиты</a:t>
            </a:r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/>
          </a:p>
          <a:p>
            <a:r>
              <a:rPr lang="ru-RU" sz="2400" b="1" dirty="0" smtClean="0"/>
              <a:t>Иные участники уголовного процесса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НЕСОВЕРШЕННОЛЕТНИЙ ПОТЕРПЕВШИЙ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indent="360000" algn="just">
              <a:lnSpc>
                <a:spcPct val="110000"/>
              </a:lnSpc>
              <a:buNone/>
            </a:pPr>
            <a:r>
              <a:rPr lang="ru-RU" sz="2000" dirty="0" smtClean="0"/>
              <a:t>Потерпевшим является физическое лицо, которому преступлением причинен физический, имущественный, моральный вред, а также юридическое лицо в случае причинения преступлением вреда его имуществу и деловой репутации. </a:t>
            </a:r>
          </a:p>
          <a:p>
            <a:pPr indent="360000" algn="just">
              <a:lnSpc>
                <a:spcPct val="110000"/>
              </a:lnSpc>
              <a:buNone/>
            </a:pPr>
            <a:r>
              <a:rPr lang="ru-RU" sz="2000" dirty="0" smtClean="0"/>
              <a:t>Решение о признании потерпевшим принимается незамедлительно с момента возбуждения уголовного дела и оформляется постановлением дознавателя, следователя, судьи или определением суда. </a:t>
            </a:r>
          </a:p>
          <a:p>
            <a:pPr indent="360000" algn="just">
              <a:lnSpc>
                <a:spcPct val="110000"/>
              </a:lnSpc>
              <a:buNone/>
            </a:pPr>
            <a:r>
              <a:rPr lang="ru-RU" sz="2000" dirty="0" smtClean="0"/>
              <a:t>Если на момент возбуждения уголовного дела отсутствуют сведения о лице, которому преступлением причинен вред, решение о признании потерпевшим принимается незамедлительно после получения данных об этом лице (ч. 1 ст.42 УПК РФ)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556792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ПРЕДСТАВИТЕЛЬ НЕСОВЕРШЕННОЛЕТНЕГО ПОТЕРПЕВШЕГО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032448"/>
          </a:xfrm>
        </p:spPr>
        <p:txBody>
          <a:bodyPr anchor="ctr">
            <a:noAutofit/>
          </a:bodyPr>
          <a:lstStyle/>
          <a:p>
            <a:pPr indent="360000" algn="just">
              <a:buNone/>
            </a:pPr>
            <a:r>
              <a:rPr lang="ru-RU" sz="2400" dirty="0" smtClean="0"/>
              <a:t>Для защиты прав и законных интересов потерпевших, являющихся несовершеннолетними или по своему физическому или психическому состоянию лишенных возможности самостоятельно защищать свои права и законные интересы, к обязательному участию в уголовном деле привлекаются их законные представители или представители (ч. 2 ст. 45 УПК РФ)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АДВОКАТ НЕСОВЕРШЕННОЛЕТНЕГО ПОТЕРПЕВШЕГО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504"/>
          </a:xfrm>
        </p:spPr>
        <p:txBody>
          <a:bodyPr anchor="ctr">
            <a:normAutofit/>
          </a:bodyPr>
          <a:lstStyle/>
          <a:p>
            <a:pPr indent="360000" algn="just">
              <a:buNone/>
            </a:pPr>
            <a:r>
              <a:rPr lang="ru-RU" sz="2400" dirty="0" smtClean="0"/>
              <a:t>По ходатайству законного представителя несовершеннолетнего потерпевшего, не достигшего возраста шестнадцати лет, в отношении которого совершено преступление против половой неприкосновенности несовершеннолетнего, участие адвоката в качестве представителя такого потерпевшего обеспечивается дознавателем, следователем или судом. </a:t>
            </a:r>
          </a:p>
          <a:p>
            <a:pPr indent="360000" algn="just">
              <a:buNone/>
            </a:pPr>
            <a:r>
              <a:rPr lang="ru-RU" sz="2400" dirty="0" smtClean="0"/>
              <a:t>В этом случае расходы на оплату труда адвоката компенсируются за счет средств федерального бюджета (ч.2.1 ст. 45 УПК РФ)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1216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ОТСТРАНЕНИЕ ПРЕДСТАВИТЕЛЯ НЕСОВЕРШЕННОЛЕТНЕГО ПОТЕРПЕВШЕГО</a:t>
            </a:r>
            <a:endParaRPr lang="ru-R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09160"/>
          </a:xfrm>
        </p:spPr>
        <p:txBody>
          <a:bodyPr anchor="ctr">
            <a:normAutofit/>
          </a:bodyPr>
          <a:lstStyle/>
          <a:p>
            <a:pPr indent="360000" algn="just">
              <a:buNone/>
            </a:pPr>
            <a:r>
              <a:rPr lang="ru-RU" sz="2400" dirty="0" smtClean="0"/>
              <a:t>По постановлению дознавателя, следователя, судьи или определению суда законный представитель несовершеннолетнего потерпевшего может быть отстранен от участия в уголовном деле, если имеются основания полагать, что его действия наносят ущерб интересам несовершеннолетнего потерпевшего.</a:t>
            </a:r>
          </a:p>
          <a:p>
            <a:pPr indent="360000" algn="just">
              <a:buNone/>
            </a:pPr>
            <a:r>
              <a:rPr lang="ru-RU" sz="2400" dirty="0" smtClean="0"/>
              <a:t>В этом случае к участию в уголовном деле допускается другой законный представитель несовершеннолетнего потерпевшего.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НЕСОВЕРШЕННОЛЕТНИЙ ПОДОЗРЕВАЕМЫЙ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277072"/>
          </a:xfrm>
        </p:spPr>
        <p:txBody>
          <a:bodyPr anchor="ctr">
            <a:normAutofit/>
          </a:bodyPr>
          <a:lstStyle/>
          <a:p>
            <a:pPr indent="360000" algn="just">
              <a:buNone/>
            </a:pPr>
            <a:r>
              <a:rPr lang="ru-RU" sz="2400" dirty="0" smtClean="0"/>
              <a:t>Подозреваемым является лицо:</a:t>
            </a:r>
          </a:p>
          <a:p>
            <a:pPr indent="360000" algn="just">
              <a:buNone/>
            </a:pPr>
            <a:r>
              <a:rPr lang="ru-RU" sz="2400" dirty="0" smtClean="0"/>
              <a:t>1) либо в отношении которого возбуждено уголовное дело</a:t>
            </a:r>
          </a:p>
          <a:p>
            <a:pPr indent="360000" algn="just">
              <a:buNone/>
            </a:pPr>
            <a:r>
              <a:rPr lang="ru-RU" sz="2400" dirty="0" smtClean="0"/>
              <a:t>2) либо которое задержано</a:t>
            </a:r>
          </a:p>
          <a:p>
            <a:pPr indent="360000" algn="just">
              <a:buNone/>
            </a:pPr>
            <a:r>
              <a:rPr lang="ru-RU" sz="2400" dirty="0" smtClean="0"/>
              <a:t>3) либо к которому применена мера пресечения до предъявления обвинения</a:t>
            </a:r>
          </a:p>
          <a:p>
            <a:pPr indent="360000" algn="just">
              <a:buNone/>
            </a:pPr>
            <a:r>
              <a:rPr lang="ru-RU" sz="2400" dirty="0" smtClean="0"/>
              <a:t>4) либо которое уведомлено о подозрении в </a:t>
            </a:r>
            <a:r>
              <a:rPr lang="ru-RU" sz="2400" dirty="0" smtClean="0"/>
              <a:t>совершении преступления </a:t>
            </a:r>
            <a:r>
              <a:rPr lang="ru-RU" sz="2400" dirty="0" smtClean="0"/>
              <a:t>(ч. 1 ст. 46 УПК РФ)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НЕСОВЕРШЕННОЛЕТНИЙ ОБВИНЯЕМЫЙ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104456"/>
          </a:xfrm>
        </p:spPr>
        <p:txBody>
          <a:bodyPr anchor="ctr">
            <a:normAutofit/>
          </a:bodyPr>
          <a:lstStyle/>
          <a:p>
            <a:pPr indent="360000" algn="just">
              <a:buNone/>
            </a:pPr>
            <a:r>
              <a:rPr lang="ru-RU" sz="2400" dirty="0" smtClean="0"/>
              <a:t>Обвиняемым признается лицо, в отношении которого:</a:t>
            </a:r>
          </a:p>
          <a:p>
            <a:pPr indent="360000" algn="just">
              <a:buNone/>
            </a:pPr>
            <a:r>
              <a:rPr lang="ru-RU" sz="2400" dirty="0" smtClean="0"/>
              <a:t>1) вынесено постановление о привлечении его в качестве обвиняемого;</a:t>
            </a:r>
          </a:p>
          <a:p>
            <a:pPr indent="360000" algn="just">
              <a:buNone/>
            </a:pPr>
            <a:r>
              <a:rPr lang="ru-RU" sz="2400" dirty="0" smtClean="0"/>
              <a:t>2) вынесен обвинительный акт;</a:t>
            </a:r>
          </a:p>
          <a:p>
            <a:pPr indent="360000" algn="just">
              <a:buNone/>
            </a:pPr>
            <a:r>
              <a:rPr lang="ru-RU" sz="2400" dirty="0" smtClean="0"/>
              <a:t>3) составлено обвинительное постановление (ч. 1ст. 47 УПК РФ)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37626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Законные представители несовершеннолетнего подозреваемого и обвиняемого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2520280"/>
          </a:xfrm>
        </p:spPr>
        <p:txBody>
          <a:bodyPr anchor="ctr">
            <a:normAutofit/>
          </a:bodyPr>
          <a:lstStyle/>
          <a:p>
            <a:pPr indent="360000" algn="just">
              <a:buNone/>
            </a:pPr>
            <a:r>
              <a:rPr lang="ru-RU" sz="2400" dirty="0" smtClean="0"/>
              <a:t>По уголовным делам о преступлениях, совершенных несовершеннолетними, к обязательному участию в уголовном деле привлекаются их законные представители (ст. 48 УПК РФ)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130</TotalTime>
  <Words>825</Words>
  <Application>Microsoft Office PowerPoint</Application>
  <PresentationFormat>Экран (4:3)</PresentationFormat>
  <Paragraphs>83</Paragraphs>
  <Slides>17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НЕСОВЕРШЕННОЛЕТНИЕ В УГОЛОВНОМ ПРОЦЕССЕ</vt:lpstr>
      <vt:lpstr>НЕСОВЕРШЕННОЛЕТНИЕ</vt:lpstr>
      <vt:lpstr>НЕСОВЕРШЕННОЛЕТНИЙ ПОТЕРПЕВШИЙ</vt:lpstr>
      <vt:lpstr>ПРЕДСТАВИТЕЛЬ НЕСОВЕРШЕННОЛЕТНЕГО ПОТЕРПЕВШЕГО</vt:lpstr>
      <vt:lpstr>АДВОКАТ НЕСОВЕРШЕННОЛЕТНЕГО ПОТЕРПЕВШЕГО</vt:lpstr>
      <vt:lpstr>ОТСТРАНЕНИЕ ПРЕДСТАВИТЕЛЯ НЕСОВЕРШЕННОЛЕТНЕГО ПОТЕРПЕВШЕГО</vt:lpstr>
      <vt:lpstr>НЕСОВЕРШЕННОЛЕТНИЙ ПОДОЗРЕВАЕМЫЙ</vt:lpstr>
      <vt:lpstr>НЕСОВЕРШЕННОЛЕТНИЙ ОБВИНЯЕМЫЙ</vt:lpstr>
      <vt:lpstr>Законные представители несовершеннолетнего подозреваемого и обвиняемого</vt:lpstr>
      <vt:lpstr>НЕСОВЕРШЕННОЛЕТНИЙ СВИДЕТЕЛЬ</vt:lpstr>
      <vt:lpstr>ДОПРОС НЕСОВЕРШЕННОЛЕТНЕГО СВИДЕТЕЛЯ</vt:lpstr>
      <vt:lpstr>ОСОБЕННОСТИ ПРОИЗВОДСТВА ПО УГОЛОВНЫМ ДЕЛАМ В ОТНОШЕНИИ НЕСОВЕРШЕННОЛЕТНИХ</vt:lpstr>
      <vt:lpstr>МЕРЫ ПРЕСЕЧЕНИЯ</vt:lpstr>
      <vt:lpstr>ПРЕДВАРИТЕЛЬНОЕ РАССЛЕДОВАНИЕ</vt:lpstr>
      <vt:lpstr>СУДЕБНОЕ РАЗБИРАТЕЛЬСТВО</vt:lpstr>
      <vt:lpstr>УДАЛЕНИЕ НЕСОВЕРШЕННОЛЕТНЕГО ПОДСУДИМОГО ИЗ ЗАЛА СУДЕБНОГО ЗАСЕДАНИЯ</vt:lpstr>
      <vt:lpstr>ЮВЕНАЛЬНАЯ ЮСТИЦИЯ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НЕСОВЕРШЕННОЛЕТНИЕ В УГОЛОВНОМ ПРОЦЕССЕ</dc:title>
  <dc:creator>Дом</dc:creator>
  <cp:lastModifiedBy>Дом</cp:lastModifiedBy>
  <cp:revision>14</cp:revision>
  <dcterms:created xsi:type="dcterms:W3CDTF">2015-11-18T14:29:37Z</dcterms:created>
  <dcterms:modified xsi:type="dcterms:W3CDTF">2015-11-18T16:41:25Z</dcterms:modified>
</cp:coreProperties>
</file>