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custDataLst>
    <p:tags r:id="rId20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72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16898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E%D0%BD%D1%81%D1%82%D0%B8%D1%82%D1%83%D1%86%D0%B8%D1%8F_%D0%A1%D0%A1%D0%A1%D0%A0_1936_%D0%B3%D0%BE%D0%B4%D0%B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ru.wikipedia.org/wiki/%D0%9A%D0%BE%D0%BD%D1%81%D1%82%D0%B8%D1%82%D1%83%D1%86%D0%B8%D1%8F_%D0%A1%D0%A1%D0%A1%D0%A0_1977_%D0%B3%D0%BE%D0%B4%D0%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253933" y="209692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ru" sz="3000">
                <a:solidFill>
                  <a:srgbClr val="000000"/>
                </a:solidFill>
              </a:rPr>
              <a:t>Основы конституционного строя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311700" y="62647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>
                <a:solidFill>
                  <a:srgbClr val="000000"/>
                </a:solidFill>
              </a:rPr>
              <a:t>Конституция Российской Федерации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209025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/>
              <a:t>Носителем суверенитета и единственным источником власти в Российской Федерации является ее многонациональный народ (ст. 3)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473875" y="1213625"/>
            <a:ext cx="6923400" cy="450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>
                <a:solidFill>
                  <a:schemeClr val="dk1"/>
                </a:solidFill>
              </a:rPr>
              <a:t>Народ осуществляет свою власть в следующих формах: </a:t>
            </a:r>
          </a:p>
        </p:txBody>
      </p:sp>
      <p:sp>
        <p:nvSpPr>
          <p:cNvPr id="120" name="Shape 120"/>
          <p:cNvSpPr/>
          <p:nvPr/>
        </p:nvSpPr>
        <p:spPr>
          <a:xfrm>
            <a:off x="612600" y="1988050"/>
            <a:ext cx="2311800" cy="7859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 b="1"/>
              <a:t>Непосредственно</a:t>
            </a:r>
          </a:p>
        </p:txBody>
      </p:sp>
      <p:sp>
        <p:nvSpPr>
          <p:cNvPr id="121" name="Shape 121"/>
          <p:cNvSpPr/>
          <p:nvPr/>
        </p:nvSpPr>
        <p:spPr>
          <a:xfrm>
            <a:off x="3109225" y="2138300"/>
            <a:ext cx="1433099" cy="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3132325" y="2531300"/>
            <a:ext cx="1433099" cy="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x="4923900" y="1988050"/>
            <a:ext cx="3340499" cy="728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b="1"/>
              <a:t>Референдум</a:t>
            </a:r>
          </a:p>
          <a:p>
            <a:pPr rtl="0">
              <a:spcBef>
                <a:spcPts val="0"/>
              </a:spcBef>
              <a:buNone/>
            </a:pPr>
            <a:endParaRPr b="1"/>
          </a:p>
          <a:p>
            <a:pPr>
              <a:spcBef>
                <a:spcPts val="0"/>
              </a:spcBef>
              <a:buNone/>
            </a:pPr>
            <a:r>
              <a:rPr lang="ru" b="1"/>
              <a:t>Выборы</a:t>
            </a:r>
          </a:p>
        </p:txBody>
      </p:sp>
      <p:sp>
        <p:nvSpPr>
          <p:cNvPr id="124" name="Shape 124"/>
          <p:cNvSpPr/>
          <p:nvPr/>
        </p:nvSpPr>
        <p:spPr>
          <a:xfrm>
            <a:off x="635725" y="3282600"/>
            <a:ext cx="2311800" cy="12135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 b="1">
                <a:solidFill>
                  <a:schemeClr val="dk1"/>
                </a:solidFill>
              </a:rPr>
              <a:t>через органы государственной власти</a:t>
            </a:r>
          </a:p>
        </p:txBody>
      </p:sp>
      <p:sp>
        <p:nvSpPr>
          <p:cNvPr id="125" name="Shape 125"/>
          <p:cNvSpPr/>
          <p:nvPr/>
        </p:nvSpPr>
        <p:spPr>
          <a:xfrm>
            <a:off x="6761675" y="3282600"/>
            <a:ext cx="2196300" cy="12135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 b="1">
                <a:solidFill>
                  <a:schemeClr val="dk1"/>
                </a:solidFill>
              </a:rPr>
              <a:t>через органы местного самоуправления</a:t>
            </a:r>
          </a:p>
        </p:txBody>
      </p:sp>
      <p:sp>
        <p:nvSpPr>
          <p:cNvPr id="126" name="Shape 126"/>
          <p:cNvSpPr/>
          <p:nvPr/>
        </p:nvSpPr>
        <p:spPr>
          <a:xfrm>
            <a:off x="3155450" y="3687150"/>
            <a:ext cx="1525799" cy="1733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 txBox="1"/>
          <p:nvPr/>
        </p:nvSpPr>
        <p:spPr>
          <a:xfrm>
            <a:off x="4796750" y="3305700"/>
            <a:ext cx="2103600" cy="121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b="1"/>
              <a:t>Федеральный уровень</a:t>
            </a:r>
          </a:p>
          <a:p>
            <a:pPr rtl="0">
              <a:spcBef>
                <a:spcPts val="0"/>
              </a:spcBef>
              <a:buNone/>
            </a:pPr>
            <a:endParaRPr b="1"/>
          </a:p>
          <a:p>
            <a:pPr>
              <a:spcBef>
                <a:spcPts val="0"/>
              </a:spcBef>
              <a:buNone/>
            </a:pPr>
            <a:r>
              <a:rPr lang="ru" b="1"/>
              <a:t>Уровень субъектов</a:t>
            </a:r>
          </a:p>
        </p:txBody>
      </p:sp>
      <p:sp>
        <p:nvSpPr>
          <p:cNvPr id="128" name="Shape 128"/>
          <p:cNvSpPr/>
          <p:nvPr/>
        </p:nvSpPr>
        <p:spPr>
          <a:xfrm>
            <a:off x="3178575" y="4126350"/>
            <a:ext cx="1525799" cy="1733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197475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100"/>
              <a:t> </a:t>
            </a:r>
            <a:r>
              <a:rPr lang="ru" sz="1800"/>
              <a:t>Конституция Российской Федерации и федеральные законы имеют верховенство на всей территории Российской Федерации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508575" y="1236750"/>
            <a:ext cx="7975200" cy="3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ru" sz="1800"/>
              <a:t>Международные договоры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ru" sz="1800"/>
              <a:t>Конституция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ru" sz="1800"/>
              <a:t>Федеральные конституционные законы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ru" sz="1800"/>
              <a:t>Федеральные законы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ru" sz="1800"/>
              <a:t>Указы Президента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ru" sz="1800"/>
              <a:t>Постановления Правительства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ru" sz="1800"/>
              <a:t>Нормативные акты органов исполнительной власти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ru" sz="1800"/>
              <a:t>Конституции, уставы субъектов Российской Федерации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ru" sz="1800"/>
              <a:t>Законы субъектов Российской Федерации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ru" sz="1800"/>
              <a:t>Нормативные акты органов исполнительной власти субъектов Российской Федерации</a:t>
            </a:r>
          </a:p>
          <a:p>
            <a:pPr marL="457200" lvl="0" indent="-342900">
              <a:spcBef>
                <a:spcPts val="0"/>
              </a:spcBef>
              <a:buSzPct val="100000"/>
              <a:buChar char="-"/>
            </a:pPr>
            <a:r>
              <a:rPr lang="ru" sz="1800"/>
              <a:t>Акты органов местного самоуправления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209025"/>
            <a:ext cx="8520599" cy="357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/>
              <a:t>Г</a:t>
            </a:r>
            <a:r>
              <a:rPr lang="ru" sz="2400"/>
              <a:t>ражданство Российской Федерации приобретается и прекращается в соответствии с федеральным законом, является единым и равным независимо от оснований приобретения. (ст. 6)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520800" y="855325"/>
            <a:ext cx="8102399" cy="18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1202250" y="3039875"/>
            <a:ext cx="6946500" cy="105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Гражданин Российской Федерации не может быть лишен своего гражданства или права изменить его.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44020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000"/>
              <a:t>Способы приобретения гражданства</a:t>
            </a:r>
          </a:p>
        </p:txBody>
      </p:sp>
      <p:sp>
        <p:nvSpPr>
          <p:cNvPr id="147" name="Shape 147"/>
          <p:cNvSpPr/>
          <p:nvPr/>
        </p:nvSpPr>
        <p:spPr>
          <a:xfrm>
            <a:off x="670400" y="1583500"/>
            <a:ext cx="3039899" cy="982499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        </a:t>
            </a:r>
            <a:r>
              <a:rPr lang="ru" sz="1800"/>
              <a:t>       Филиация</a:t>
            </a:r>
          </a:p>
        </p:txBody>
      </p:sp>
      <p:sp>
        <p:nvSpPr>
          <p:cNvPr id="148" name="Shape 148"/>
          <p:cNvSpPr/>
          <p:nvPr/>
        </p:nvSpPr>
        <p:spPr>
          <a:xfrm>
            <a:off x="4658050" y="1595075"/>
            <a:ext cx="3039899" cy="982499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              </a:t>
            </a:r>
            <a:r>
              <a:rPr lang="ru" sz="1800"/>
              <a:t>Натурализация</a:t>
            </a:r>
          </a:p>
        </p:txBody>
      </p:sp>
      <p:sp>
        <p:nvSpPr>
          <p:cNvPr id="149" name="Shape 149"/>
          <p:cNvSpPr/>
          <p:nvPr/>
        </p:nvSpPr>
        <p:spPr>
          <a:xfrm>
            <a:off x="716625" y="3201675"/>
            <a:ext cx="3039899" cy="982499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            </a:t>
            </a:r>
            <a:r>
              <a:rPr lang="ru" sz="1800"/>
              <a:t> Восстановление</a:t>
            </a:r>
          </a:p>
        </p:txBody>
      </p:sp>
      <p:sp>
        <p:nvSpPr>
          <p:cNvPr id="150" name="Shape 150"/>
          <p:cNvSpPr/>
          <p:nvPr/>
        </p:nvSpPr>
        <p:spPr>
          <a:xfrm>
            <a:off x="4646500" y="3155450"/>
            <a:ext cx="3039899" cy="982499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                 </a:t>
            </a:r>
            <a:r>
              <a:rPr lang="ru" sz="1800"/>
              <a:t>   Оптация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658475" y="4335375"/>
            <a:ext cx="7571099" cy="495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400" b="1"/>
              <a:t>В Российской Федерации признаются и защищаются равным образом частная, государственная, муниципальная и иные формы собственности.</a:t>
            </a:r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5075" y="0"/>
            <a:ext cx="5917900" cy="4294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601050" y="231175"/>
            <a:ext cx="8196599" cy="1722300"/>
          </a:xfrm>
          <a:prstGeom prst="rect">
            <a:avLst/>
          </a:prstGeom>
          <a:solidFill>
            <a:schemeClr val="accent4"/>
          </a:solidFill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F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ru" sz="1800" b="1">
                <a:solidFill>
                  <a:srgbClr val="000000"/>
                </a:solidFill>
              </a:rPr>
              <a:t>Земля и другие природные ресурсы используются и охраняются в Российской Федерации как основа жизни и деятельности народов, проживающих на соответствующей территории.</a:t>
            </a:r>
          </a:p>
          <a:p>
            <a:pPr algn="l" rtl="0">
              <a:spcBef>
                <a:spcPts val="0"/>
              </a:spcBef>
              <a:buNone/>
            </a:pPr>
            <a:r>
              <a:rPr lang="ru" sz="1800" b="1">
                <a:solidFill>
                  <a:srgbClr val="000000"/>
                </a:solidFill>
              </a:rPr>
              <a:t>          Земля и другие природные ресурсы могут находиться в частной, государственной, муниципальной и иных формах собственности. (ст.9)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endParaRPr sz="1100">
              <a:highlight>
                <a:srgbClr val="FFFFFF"/>
              </a:highlight>
            </a:endParaRPr>
          </a:p>
          <a:p>
            <a:pPr rtl="0">
              <a:spcBef>
                <a:spcPts val="0"/>
              </a:spcBef>
              <a:buNone/>
            </a:pPr>
            <a:endParaRPr sz="1100">
              <a:highlight>
                <a:srgbClr val="FFFFFF"/>
              </a:highlight>
            </a:endParaRPr>
          </a:p>
          <a:p>
            <a:pPr>
              <a:spcBef>
                <a:spcPts val="0"/>
              </a:spcBef>
              <a:buNone/>
            </a:pPr>
            <a:endParaRPr sz="1100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4646475" y="196450"/>
            <a:ext cx="1179000" cy="48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71" name="Shape 1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95925" y="0"/>
            <a:ext cx="1795874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 txBox="1"/>
          <p:nvPr/>
        </p:nvSpPr>
        <p:spPr>
          <a:xfrm>
            <a:off x="6854150" y="959350"/>
            <a:ext cx="1941900" cy="292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73" name="Shape 1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95275" y="1167400"/>
            <a:ext cx="2578100" cy="2924399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843775" y="69350"/>
            <a:ext cx="7397400" cy="1051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 b="1"/>
              <a:t>Российская Федерация - светское государство. Никакая религия не может устанавливаться в качестве государственной или обязательной. (ст. 14)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843775" y="4345975"/>
            <a:ext cx="7524599" cy="6125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 b="1">
                <a:solidFill>
                  <a:schemeClr val="dk1"/>
                </a:solidFill>
              </a:rPr>
              <a:t>Религиозные объединения отделены от государства и равны перед законом.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555450" y="231175"/>
            <a:ext cx="8033100" cy="820499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>
                <a:solidFill>
                  <a:srgbClr val="252525"/>
                </a:solidFill>
              </a:rPr>
              <a:t>Конституция РСФСР 1918 года</a:t>
            </a:r>
          </a:p>
        </p:txBody>
      </p:sp>
      <p:sp>
        <p:nvSpPr>
          <p:cNvPr id="60" name="Shape 60"/>
          <p:cNvSpPr/>
          <p:nvPr/>
        </p:nvSpPr>
        <p:spPr>
          <a:xfrm>
            <a:off x="520800" y="1259850"/>
            <a:ext cx="7963799" cy="704999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 dirty="0">
                <a:solidFill>
                  <a:srgbClr val="252525"/>
                </a:solidFill>
              </a:rPr>
              <a:t>Конституция СССР 1924 года</a:t>
            </a:r>
          </a:p>
        </p:txBody>
      </p:sp>
      <p:sp>
        <p:nvSpPr>
          <p:cNvPr id="61" name="Shape 61"/>
          <p:cNvSpPr/>
          <p:nvPr/>
        </p:nvSpPr>
        <p:spPr>
          <a:xfrm>
            <a:off x="508664" y="2177952"/>
            <a:ext cx="7998300" cy="704999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 dirty="0" smtClean="0">
                <a:solidFill>
                  <a:schemeClr val="tx1"/>
                </a:solidFill>
                <a:hlinkClick r:id="rId3"/>
              </a:rPr>
              <a:t>Конституция СССР 1936 года</a:t>
            </a:r>
            <a:endParaRPr lang="ru" sz="1800" dirty="0">
              <a:solidFill>
                <a:schemeClr val="tx1"/>
              </a:solidFill>
              <a:hlinkClick r:id="rId3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486150" y="3143875"/>
            <a:ext cx="8033100" cy="704999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 dirty="0">
                <a:hlinkClick r:id="rId4"/>
              </a:rPr>
              <a:t>Конституция СССР 1977 </a:t>
            </a:r>
            <a:r>
              <a:rPr lang="ru" sz="1800" dirty="0" smtClean="0">
                <a:hlinkClick r:id="rId4"/>
              </a:rPr>
              <a:t>год</a:t>
            </a:r>
            <a:r>
              <a:rPr lang="ru" sz="1800" dirty="0" smtClean="0">
                <a:solidFill>
                  <a:schemeClr val="tx1"/>
                </a:solidFill>
                <a:hlinkClick r:id="rId4"/>
              </a:rPr>
              <a:t>а</a:t>
            </a:r>
            <a:endParaRPr lang="ru" sz="1800" dirty="0">
              <a:hlinkClick r:id="rId4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486150" y="4045450"/>
            <a:ext cx="8066999" cy="704999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/>
              <a:t>Конституция Российской Федерации 1993 года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4594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/>
              <a:t>                   </a:t>
            </a:r>
            <a:r>
              <a:rPr lang="ru" sz="2400" b="1"/>
              <a:t>      </a:t>
            </a:r>
            <a:r>
              <a:rPr lang="ru" sz="3000" b="1"/>
              <a:t>Российская Федерация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2257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ru" sz="3000">
                <a:solidFill>
                  <a:schemeClr val="dk1"/>
                </a:solidFill>
              </a:rPr>
              <a:t>демократический политический режим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ru" sz="3000">
                <a:solidFill>
                  <a:schemeClr val="dk1"/>
                </a:solidFill>
              </a:rPr>
              <a:t>федеративное устройство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ru" sz="3000">
                <a:solidFill>
                  <a:schemeClr val="dk1"/>
                </a:solidFill>
              </a:rPr>
              <a:t>правовое государство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ru" sz="3000">
                <a:solidFill>
                  <a:schemeClr val="dk1"/>
                </a:solidFill>
              </a:rPr>
              <a:t>республиканская форма правления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259900" y="3351950"/>
            <a:ext cx="8485500" cy="104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endParaRPr lang="ru" sz="3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301500"/>
            <a:ext cx="8520599" cy="4275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 b="1">
                <a:solidFill>
                  <a:srgbClr val="000000"/>
                </a:solidFill>
              </a:rPr>
              <a:t>Республика</a:t>
            </a:r>
            <a:r>
              <a:rPr lang="ru" sz="2400"/>
              <a:t> - это форма государственного правления, при которой высшая власть в государстве принадлежит выборным органам - парламенту, президенту; наряду с ними существует независимое правосудие и муниципальное самоуправление. Республики подразделяются на парламентские и президентские в зависимости от роли, которую эти высшие органы власти играют в государстве.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526500" y="416100"/>
            <a:ext cx="8091000" cy="1074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>
                <a:solidFill>
                  <a:schemeClr val="dk1"/>
                </a:solidFill>
              </a:rPr>
              <a:t>                              Парламентарная</a:t>
            </a:r>
          </a:p>
        </p:txBody>
      </p:sp>
      <p:sp>
        <p:nvSpPr>
          <p:cNvPr id="81" name="Shape 81"/>
          <p:cNvSpPr/>
          <p:nvPr/>
        </p:nvSpPr>
        <p:spPr>
          <a:xfrm>
            <a:off x="520250" y="1884025"/>
            <a:ext cx="8091000" cy="10056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>
                <a:solidFill>
                  <a:schemeClr val="dk1"/>
                </a:solidFill>
              </a:rPr>
              <a:t>                                 Президентская</a:t>
            </a:r>
          </a:p>
        </p:txBody>
      </p:sp>
      <p:sp>
        <p:nvSpPr>
          <p:cNvPr id="82" name="Shape 82"/>
          <p:cNvSpPr/>
          <p:nvPr/>
        </p:nvSpPr>
        <p:spPr>
          <a:xfrm>
            <a:off x="520125" y="3386625"/>
            <a:ext cx="8091000" cy="1074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>
                <a:solidFill>
                  <a:schemeClr val="dk1"/>
                </a:solidFill>
              </a:rPr>
              <a:t>                                     Смешанная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242350" y="255275"/>
            <a:ext cx="8520599" cy="4148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 b="1">
                <a:solidFill>
                  <a:srgbClr val="000000"/>
                </a:solidFill>
              </a:rPr>
              <a:t>Форма государственного устройства</a:t>
            </a:r>
            <a:r>
              <a:rPr lang="ru" sz="2400">
                <a:solidFill>
                  <a:srgbClr val="000000"/>
                </a:solidFill>
              </a:rPr>
              <a:t> </a:t>
            </a:r>
            <a:r>
              <a:rPr lang="ru" sz="2400"/>
              <a:t>- это способ территориального устройства государства, который вносит определенный порядок во взаимоотношения центральной, региональной, местной властей.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473825" y="520125"/>
            <a:ext cx="8148600" cy="9707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                                               </a:t>
            </a:r>
            <a:r>
              <a:rPr lang="ru" sz="2400"/>
              <a:t>Унитарное государство</a:t>
            </a:r>
          </a:p>
        </p:txBody>
      </p:sp>
      <p:sp>
        <p:nvSpPr>
          <p:cNvPr id="93" name="Shape 93"/>
          <p:cNvSpPr/>
          <p:nvPr/>
        </p:nvSpPr>
        <p:spPr>
          <a:xfrm>
            <a:off x="473925" y="2034275"/>
            <a:ext cx="8148600" cy="9707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                                                             </a:t>
            </a:r>
            <a:r>
              <a:rPr lang="ru" sz="2400"/>
              <a:t>Федерация</a:t>
            </a:r>
          </a:p>
        </p:txBody>
      </p:sp>
      <p:sp>
        <p:nvSpPr>
          <p:cNvPr id="94" name="Shape 94"/>
          <p:cNvSpPr/>
          <p:nvPr/>
        </p:nvSpPr>
        <p:spPr>
          <a:xfrm>
            <a:off x="473825" y="3548425"/>
            <a:ext cx="8148600" cy="9707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                                                         </a:t>
            </a:r>
            <a:r>
              <a:rPr lang="ru" sz="2400"/>
              <a:t>Конфедерация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242350" y="185900"/>
            <a:ext cx="8520599" cy="4044599"/>
          </a:xfrm>
          <a:prstGeom prst="rect">
            <a:avLst/>
          </a:prstGeom>
          <a:solidFill>
            <a:schemeClr val="accent3"/>
          </a:solidFill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/>
              <a:t>Российская Федерация состоит из республик, краев, областей, городов федерального значения, автономной области, автономных округов - равноправных субъектов Российской Федерации. (ст. 5)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336175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Виды субъектов</a:t>
            </a:r>
          </a:p>
        </p:txBody>
      </p:sp>
      <p:sp>
        <p:nvSpPr>
          <p:cNvPr id="105" name="Shape 105"/>
          <p:cNvSpPr/>
          <p:nvPr/>
        </p:nvSpPr>
        <p:spPr>
          <a:xfrm>
            <a:off x="335200" y="1878200"/>
            <a:ext cx="4056900" cy="693599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/>
              <a:t>Национально-государственные образования</a:t>
            </a:r>
          </a:p>
        </p:txBody>
      </p:sp>
      <p:sp>
        <p:nvSpPr>
          <p:cNvPr id="106" name="Shape 106"/>
          <p:cNvSpPr/>
          <p:nvPr/>
        </p:nvSpPr>
        <p:spPr>
          <a:xfrm>
            <a:off x="335200" y="2762475"/>
            <a:ext cx="4056900" cy="7859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/>
              <a:t>Национально-территориальные образования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335200" y="3814275"/>
            <a:ext cx="4056900" cy="785999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/>
              <a:t>Административно-территориальные образования</a:t>
            </a:r>
          </a:p>
        </p:txBody>
      </p:sp>
      <p:sp>
        <p:nvSpPr>
          <p:cNvPr id="108" name="Shape 108"/>
          <p:cNvSpPr/>
          <p:nvPr/>
        </p:nvSpPr>
        <p:spPr>
          <a:xfrm>
            <a:off x="4600250" y="2149875"/>
            <a:ext cx="1571999" cy="1847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4623375" y="3074550"/>
            <a:ext cx="1548900" cy="1847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4658050" y="4184150"/>
            <a:ext cx="1571999" cy="1847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/>
          <p:nvPr/>
        </p:nvSpPr>
        <p:spPr>
          <a:xfrm>
            <a:off x="6495850" y="1878200"/>
            <a:ext cx="2415599" cy="69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b="1"/>
              <a:t>22 республики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6495850" y="2828937"/>
            <a:ext cx="2300100" cy="78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b="1"/>
              <a:t>4 автономных округа</a:t>
            </a:r>
          </a:p>
          <a:p>
            <a:pPr lvl="0" rtl="0">
              <a:spcBef>
                <a:spcPts val="0"/>
              </a:spcBef>
              <a:buNone/>
            </a:pPr>
            <a:endParaRPr b="1"/>
          </a:p>
          <a:p>
            <a:pPr lvl="0" rtl="0">
              <a:spcBef>
                <a:spcPts val="0"/>
              </a:spcBef>
              <a:buNone/>
            </a:pPr>
            <a:r>
              <a:rPr lang="ru" b="1"/>
              <a:t>1 автономная область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6634525" y="3872075"/>
            <a:ext cx="2415599" cy="107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b="1"/>
              <a:t>46 областей</a:t>
            </a:r>
          </a:p>
          <a:p>
            <a:pPr lvl="0" rtl="0">
              <a:spcBef>
                <a:spcPts val="0"/>
              </a:spcBef>
              <a:buNone/>
            </a:pPr>
            <a:r>
              <a:rPr lang="ru" b="1"/>
              <a:t>9 краев</a:t>
            </a:r>
          </a:p>
          <a:p>
            <a:pPr lvl="0" rtl="0">
              <a:spcBef>
                <a:spcPts val="0"/>
              </a:spcBef>
              <a:buNone/>
            </a:pPr>
            <a:r>
              <a:rPr lang="ru" b="1"/>
              <a:t>3 города федерального значения</a:t>
            </a:r>
          </a:p>
        </p:txBody>
      </p:sp>
    </p:spTree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5505fa16-7e34-4ec7-992d-46a6938a22bd.mdb"/>
</p:tagLst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Экран (16:9)</PresentationFormat>
  <Paragraphs>74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simple-light-2</vt:lpstr>
      <vt:lpstr>Основы конституционного строя </vt:lpstr>
      <vt:lpstr>Презентация PowerPoint</vt:lpstr>
      <vt:lpstr>                         Российская Федерация</vt:lpstr>
      <vt:lpstr>Республика - это форма государственного правления, при которой высшая власть в государстве принадлежит выборным органам - парламенту, президенту; наряду с ними существует независимое правосудие и муниципальное самоуправление. Республики подразделяются на парламентские и президентские в зависимости от роли, которую эти высшие органы власти играют в государстве. </vt:lpstr>
      <vt:lpstr>Презентация PowerPoint</vt:lpstr>
      <vt:lpstr>Форма государственного устройства - это способ территориального устройства государства, который вносит определенный порядок во взаимоотношения центральной, региональной, местной властей. </vt:lpstr>
      <vt:lpstr>Презентация PowerPoint</vt:lpstr>
      <vt:lpstr>Российская Федерация состоит из республик, краев, областей, городов федерального значения, автономной области, автономных округов - равноправных субъектов Российской Федерации. (ст. 5)</vt:lpstr>
      <vt:lpstr>Виды субъектов</vt:lpstr>
      <vt:lpstr>Носителем суверенитета и единственным источником власти в Российской Федерации является ее многонациональный народ (ст. 3)</vt:lpstr>
      <vt:lpstr> Конституция Российской Федерации и федеральные законы имеют верховенство на всей территории Российской Федерации</vt:lpstr>
      <vt:lpstr>Гражданство Российской Федерации приобретается и прекращается в соответствии с федеральным законом, является единым и равным независимо от оснований приобретения. (ст. 6)</vt:lpstr>
      <vt:lpstr>Способы приобретения гражданства</vt:lpstr>
      <vt:lpstr>В Российской Федерации признаются и защищаются равным образом частная, государственная, муниципальная и иные формы собственности.</vt:lpstr>
      <vt:lpstr>   Земля и другие природные ресурсы используются и охраняются в Российской Федерации как основа жизни и деятельности народов, проживающих на соответствующей территории.           Земля и другие природные ресурсы могут находиться в частной, государственной, муниципальной и иных формах собственности. (ст.9)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конституционного строя </dc:title>
  <cp:lastModifiedBy>1</cp:lastModifiedBy>
  <cp:revision>2</cp:revision>
  <dcterms:modified xsi:type="dcterms:W3CDTF">2015-12-04T07:31:05Z</dcterms:modified>
</cp:coreProperties>
</file>