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346" r:id="rId2"/>
    <p:sldId id="590" r:id="rId3"/>
    <p:sldId id="591" r:id="rId4"/>
    <p:sldId id="592" r:id="rId5"/>
    <p:sldId id="593" r:id="rId6"/>
    <p:sldId id="594" r:id="rId7"/>
    <p:sldId id="595" r:id="rId8"/>
    <p:sldId id="596" r:id="rId9"/>
    <p:sldId id="597" r:id="rId10"/>
    <p:sldId id="573" r:id="rId11"/>
    <p:sldId id="574" r:id="rId12"/>
    <p:sldId id="577" r:id="rId13"/>
    <p:sldId id="578" r:id="rId14"/>
    <p:sldId id="579" r:id="rId15"/>
    <p:sldId id="580" r:id="rId16"/>
    <p:sldId id="581" r:id="rId17"/>
    <p:sldId id="582" r:id="rId18"/>
    <p:sldId id="585" r:id="rId19"/>
    <p:sldId id="589" r:id="rId20"/>
    <p:sldId id="588" r:id="rId21"/>
  </p:sldIdLst>
  <p:sldSz cx="9144000" cy="5143500" type="screen16x9"/>
  <p:notesSz cx="9874250" cy="6797675"/>
  <p:defaultTextStyle>
    <a:defPPr>
      <a:defRPr lang="ru-RU"/>
    </a:defPPr>
    <a:lvl1pPr marL="0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49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897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346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795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243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691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140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589" algn="l" defTabSz="77889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0E4ADB1-C8F0-40AD-ADFE-C16E3BDF7FEB}">
          <p14:sldIdLst>
            <p14:sldId id="346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73"/>
            <p14:sldId id="574"/>
            <p14:sldId id="577"/>
            <p14:sldId id="578"/>
            <p14:sldId id="579"/>
            <p14:sldId id="580"/>
            <p14:sldId id="581"/>
            <p14:sldId id="582"/>
            <p14:sldId id="585"/>
            <p14:sldId id="589"/>
            <p14:sldId id="5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230"/>
    <a:srgbClr val="F7994B"/>
    <a:srgbClr val="01ADCF"/>
    <a:srgbClr val="DE3A3A"/>
    <a:srgbClr val="3A7196"/>
    <a:srgbClr val="99FF99"/>
    <a:srgbClr val="73CB75"/>
    <a:srgbClr val="C3CB73"/>
    <a:srgbClr val="9FCD7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537" autoAdjust="0"/>
  </p:normalViewPr>
  <p:slideViewPr>
    <p:cSldViewPr>
      <p:cViewPr varScale="1">
        <p:scale>
          <a:sx n="148" d="100"/>
          <a:sy n="148" d="100"/>
        </p:scale>
        <p:origin x="-52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9917" cy="33988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028" y="1"/>
            <a:ext cx="4279917" cy="33988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E31CD8D4-1BC7-4CBC-A7EF-257D3445905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99"/>
            <a:ext cx="4279917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028" y="6456699"/>
            <a:ext cx="4279917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E0D5AB5F-6068-40A4-9040-4A898798CC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72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3988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5" y="1"/>
            <a:ext cx="4278842" cy="33988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D40C3F21-EEB3-4666-8DF4-7FEF1ED87F45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70175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228896"/>
            <a:ext cx="7899400" cy="305895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2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41B28FA0-EBE9-47F6-9935-48C5927BD9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449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8897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346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7795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243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6691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6140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5589" algn="l" defTabSz="778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A11A0-F5BB-4FB1-A652-58B54E2B1A44}" type="slidenum">
              <a:rPr lang="ru-RU"/>
              <a:pPr/>
              <a:t>2</a:t>
            </a:fld>
            <a:endParaRPr 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5475" y="527050"/>
            <a:ext cx="3563938" cy="25193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8567" y="3208834"/>
            <a:ext cx="7197689" cy="3101439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1248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A11A0-F5BB-4FB1-A652-58B54E2B1A44}" type="slidenum">
              <a:rPr lang="ru-RU"/>
              <a:pPr/>
              <a:t>3</a:t>
            </a:fld>
            <a:endParaRPr 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5475" y="527050"/>
            <a:ext cx="3563938" cy="25193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8567" y="3208834"/>
            <a:ext cx="7197689" cy="3101439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423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70175" y="509588"/>
            <a:ext cx="453390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 txBox="1">
            <a:spLocks noGrp="1"/>
          </p:cNvSpPr>
          <p:nvPr/>
        </p:nvSpPr>
        <p:spPr bwMode="auto">
          <a:xfrm>
            <a:off x="5593429" y="6457122"/>
            <a:ext cx="4278538" cy="33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22" tIns="45260" rIns="90522" bIns="45260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779139"/>
            <a:fld id="{32BBA187-7760-482E-82CE-E7BE2CB3D896}" type="slidenum">
              <a:rPr lang="ru-RU" altLang="ru-RU">
                <a:solidFill>
                  <a:prstClr val="black"/>
                </a:solidFill>
                <a:latin typeface="Arial" charset="0"/>
              </a:rPr>
              <a:pPr algn="r" defTabSz="779139"/>
              <a:t>10</a:t>
            </a:fld>
            <a:endParaRPr lang="ru-RU" altLang="ru-RU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67000" y="508000"/>
            <a:ext cx="4535488" cy="25511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18" y="3228350"/>
            <a:ext cx="7245421" cy="30589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5479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70175" y="509588"/>
            <a:ext cx="453390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 txBox="1">
            <a:spLocks noGrp="1"/>
          </p:cNvSpPr>
          <p:nvPr/>
        </p:nvSpPr>
        <p:spPr bwMode="auto">
          <a:xfrm>
            <a:off x="5593429" y="6457122"/>
            <a:ext cx="4278538" cy="33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22" tIns="45260" rIns="90522" bIns="45260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2BBA187-7760-482E-82CE-E7BE2CB3D896}" type="slidenum">
              <a:rPr lang="ru-RU" altLang="ru-RU">
                <a:solidFill>
                  <a:prstClr val="black"/>
                </a:solidFill>
                <a:latin typeface="Arial" charset="0"/>
              </a:rPr>
              <a:pPr algn="r"/>
              <a:t>13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67000" y="508000"/>
            <a:ext cx="4535488" cy="25511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18" y="3228350"/>
            <a:ext cx="7245421" cy="30589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547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67000" y="508000"/>
            <a:ext cx="4535488" cy="25511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18" y="3228350"/>
            <a:ext cx="7245421" cy="30589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547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70175" y="509588"/>
            <a:ext cx="453390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 txBox="1">
            <a:spLocks noGrp="1"/>
          </p:cNvSpPr>
          <p:nvPr/>
        </p:nvSpPr>
        <p:spPr bwMode="auto">
          <a:xfrm>
            <a:off x="5593429" y="6457122"/>
            <a:ext cx="4278538" cy="33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22" tIns="45260" rIns="90522" bIns="45260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779139"/>
            <a:fld id="{32BBA187-7760-482E-82CE-E7BE2CB3D896}" type="slidenum">
              <a:rPr lang="ru-RU" altLang="ru-RU">
                <a:solidFill>
                  <a:prstClr val="black"/>
                </a:solidFill>
                <a:latin typeface="Arial" charset="0"/>
              </a:rPr>
              <a:pPr algn="r" defTabSz="779139"/>
              <a:t>17</a:t>
            </a:fld>
            <a:endParaRPr lang="ru-RU" altLang="ru-RU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67000" y="508000"/>
            <a:ext cx="4535488" cy="25511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18" y="3228350"/>
            <a:ext cx="7245421" cy="30589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547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6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7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6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6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5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</p:spPr>
        <p:txBody>
          <a:bodyPr lIns="68580" tIns="34290" rIns="68580" bIns="34290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DBFE4525-623A-45D7-851B-2E8F0F9912BA}" type="datetimeFigureOut">
              <a:rPr lang="id-ID"/>
              <a:pPr>
                <a:defRPr/>
              </a:pPr>
              <a:t>25/01/2021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 lIns="68580" tIns="34290" rIns="68580" bIns="34290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3875" y="4767263"/>
            <a:ext cx="371475" cy="274637"/>
          </a:xfrm>
        </p:spPr>
        <p:txBody>
          <a:bodyPr lIns="68580" tIns="34290" rIns="68580" bIns="34290" anchor="t"/>
          <a:lstStyle>
            <a:lvl1pPr defTabSz="685800">
              <a:defRPr sz="1400">
                <a:solidFill>
                  <a:srgbClr val="000000"/>
                </a:solidFill>
              </a:defRPr>
            </a:lvl1pPr>
          </a:lstStyle>
          <a:p>
            <a:fld id="{86213ECD-BE21-404C-A800-9ADF1E0C9376}" type="slidenum">
              <a:rPr lang="id-ID" altLang="ru-RU"/>
              <a:pPr/>
              <a:t>‹#›</a:t>
            </a:fld>
            <a:endParaRPr lang="id-ID" altLang="ru-RU"/>
          </a:p>
        </p:txBody>
      </p:sp>
    </p:spTree>
    <p:extLst>
      <p:ext uri="{BB962C8B-B14F-4D97-AF65-F5344CB8AC3E}">
        <p14:creationId xmlns:p14="http://schemas.microsoft.com/office/powerpoint/2010/main" val="41169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36195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713941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292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4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88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77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7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66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61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55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449" indent="0">
              <a:buNone/>
              <a:defRPr sz="1700" b="1"/>
            </a:lvl2pPr>
            <a:lvl3pPr marL="778897" indent="0">
              <a:buNone/>
              <a:defRPr sz="1500" b="1"/>
            </a:lvl3pPr>
            <a:lvl4pPr marL="1168346" indent="0">
              <a:buNone/>
              <a:defRPr sz="1400" b="1"/>
            </a:lvl4pPr>
            <a:lvl5pPr marL="1557795" indent="0">
              <a:buNone/>
              <a:defRPr sz="1400" b="1"/>
            </a:lvl5pPr>
            <a:lvl6pPr marL="1947243" indent="0">
              <a:buNone/>
              <a:defRPr sz="1400" b="1"/>
            </a:lvl6pPr>
            <a:lvl7pPr marL="2336691" indent="0">
              <a:buNone/>
              <a:defRPr sz="1400" b="1"/>
            </a:lvl7pPr>
            <a:lvl8pPr marL="2726140" indent="0">
              <a:buNone/>
              <a:defRPr sz="1400" b="1"/>
            </a:lvl8pPr>
            <a:lvl9pPr marL="3115589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449" indent="0">
              <a:buNone/>
              <a:defRPr sz="1700" b="1"/>
            </a:lvl2pPr>
            <a:lvl3pPr marL="778897" indent="0">
              <a:buNone/>
              <a:defRPr sz="1500" b="1"/>
            </a:lvl3pPr>
            <a:lvl4pPr marL="1168346" indent="0">
              <a:buNone/>
              <a:defRPr sz="1400" b="1"/>
            </a:lvl4pPr>
            <a:lvl5pPr marL="1557795" indent="0">
              <a:buNone/>
              <a:defRPr sz="1400" b="1"/>
            </a:lvl5pPr>
            <a:lvl6pPr marL="1947243" indent="0">
              <a:buNone/>
              <a:defRPr sz="1400" b="1"/>
            </a:lvl6pPr>
            <a:lvl7pPr marL="2336691" indent="0">
              <a:buNone/>
              <a:defRPr sz="1400" b="1"/>
            </a:lvl7pPr>
            <a:lvl8pPr marL="2726140" indent="0">
              <a:buNone/>
              <a:defRPr sz="1400" b="1"/>
            </a:lvl8pPr>
            <a:lvl9pPr marL="3115589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449" indent="0">
              <a:buNone/>
              <a:defRPr sz="1000"/>
            </a:lvl2pPr>
            <a:lvl3pPr marL="778897" indent="0">
              <a:buNone/>
              <a:defRPr sz="900"/>
            </a:lvl3pPr>
            <a:lvl4pPr marL="1168346" indent="0">
              <a:buNone/>
              <a:defRPr sz="800"/>
            </a:lvl4pPr>
            <a:lvl5pPr marL="1557795" indent="0">
              <a:buNone/>
              <a:defRPr sz="800"/>
            </a:lvl5pPr>
            <a:lvl6pPr marL="1947243" indent="0">
              <a:buNone/>
              <a:defRPr sz="800"/>
            </a:lvl6pPr>
            <a:lvl7pPr marL="2336691" indent="0">
              <a:buNone/>
              <a:defRPr sz="800"/>
            </a:lvl7pPr>
            <a:lvl8pPr marL="2726140" indent="0">
              <a:buNone/>
              <a:defRPr sz="800"/>
            </a:lvl8pPr>
            <a:lvl9pPr marL="311558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449" indent="0">
              <a:buNone/>
              <a:defRPr sz="2400"/>
            </a:lvl2pPr>
            <a:lvl3pPr marL="778897" indent="0">
              <a:buNone/>
              <a:defRPr sz="2000"/>
            </a:lvl3pPr>
            <a:lvl4pPr marL="1168346" indent="0">
              <a:buNone/>
              <a:defRPr sz="1700"/>
            </a:lvl4pPr>
            <a:lvl5pPr marL="1557795" indent="0">
              <a:buNone/>
              <a:defRPr sz="1700"/>
            </a:lvl5pPr>
            <a:lvl6pPr marL="1947243" indent="0">
              <a:buNone/>
              <a:defRPr sz="1700"/>
            </a:lvl6pPr>
            <a:lvl7pPr marL="2336691" indent="0">
              <a:buNone/>
              <a:defRPr sz="1700"/>
            </a:lvl7pPr>
            <a:lvl8pPr marL="2726140" indent="0">
              <a:buNone/>
              <a:defRPr sz="1700"/>
            </a:lvl8pPr>
            <a:lvl9pPr marL="3115589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4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449" indent="0">
              <a:buNone/>
              <a:defRPr sz="1000"/>
            </a:lvl2pPr>
            <a:lvl3pPr marL="778897" indent="0">
              <a:buNone/>
              <a:defRPr sz="900"/>
            </a:lvl3pPr>
            <a:lvl4pPr marL="1168346" indent="0">
              <a:buNone/>
              <a:defRPr sz="800"/>
            </a:lvl4pPr>
            <a:lvl5pPr marL="1557795" indent="0">
              <a:buNone/>
              <a:defRPr sz="800"/>
            </a:lvl5pPr>
            <a:lvl6pPr marL="1947243" indent="0">
              <a:buNone/>
              <a:defRPr sz="800"/>
            </a:lvl6pPr>
            <a:lvl7pPr marL="2336691" indent="0">
              <a:buNone/>
              <a:defRPr sz="800"/>
            </a:lvl7pPr>
            <a:lvl8pPr marL="2726140" indent="0">
              <a:buNone/>
              <a:defRPr sz="800"/>
            </a:lvl8pPr>
            <a:lvl9pPr marL="311558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77889" tIns="38945" rIns="77889" bIns="389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889" tIns="38945" rIns="77889" bIns="389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889" tIns="38945" rIns="77889" bIns="3894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B3884-A416-4AFE-A742-DD422C9964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889" tIns="38945" rIns="77889" bIns="3894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889" tIns="38945" rIns="77889" bIns="3894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653C2-90A3-458D-B248-17289B54A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5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230" r:id="rId12"/>
    <p:sldLayoutId id="2147484243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778897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086" indent="-292086" algn="l" defTabSz="77889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2854" indent="-243405" algn="l" defTabSz="77889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621" indent="-194723" algn="l" defTabSz="7788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69" indent="-194723" algn="l" defTabSz="778897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519" indent="-194723" algn="l" defTabSz="778897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1967" indent="-194723" algn="l" defTabSz="77889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1416" indent="-194723" algn="l" defTabSz="77889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0864" indent="-194723" algn="l" defTabSz="77889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0314" indent="-194723" algn="l" defTabSz="77889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449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897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346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795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243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6691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140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5589" algn="l" defTabSz="77889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jpeg"/><Relationship Id="rId5" Type="http://schemas.microsoft.com/office/2007/relationships/hdphoto" Target="../media/hdphoto5.wdp"/><Relationship Id="rId4" Type="http://schemas.openxmlformats.org/officeDocument/2006/relationships/image" Target="../media/image40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microsoft.com/office/2007/relationships/hdphoto" Target="../media/hdphoto1.wdp"/><Relationship Id="rId21" Type="http://schemas.openxmlformats.org/officeDocument/2006/relationships/image" Target="../media/image39.png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36.jpeg"/><Relationship Id="rId16" Type="http://schemas.openxmlformats.org/officeDocument/2006/relationships/image" Target="../media/image61.jpe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openxmlformats.org/officeDocument/2006/relationships/image" Target="../media/image60.jpeg"/><Relationship Id="rId10" Type="http://schemas.openxmlformats.org/officeDocument/2006/relationships/image" Target="../media/image56.png"/><Relationship Id="rId19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openxmlformats.org/officeDocument/2006/relationships/image" Target="../media/image55.jpeg"/><Relationship Id="rId14" Type="http://schemas.openxmlformats.org/officeDocument/2006/relationships/image" Target="../media/image59.jpeg"/><Relationship Id="rId22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0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microsoft.com/office/2007/relationships/hdphoto" Target="../media/hdphoto4.wdp"/><Relationship Id="rId5" Type="http://schemas.openxmlformats.org/officeDocument/2006/relationships/image" Target="../media/image65.jpeg"/><Relationship Id="rId10" Type="http://schemas.openxmlformats.org/officeDocument/2006/relationships/image" Target="../media/image39.png"/><Relationship Id="rId4" Type="http://schemas.microsoft.com/office/2007/relationships/hdphoto" Target="../media/hdphoto5.wdp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hyperlink" Target="garantF1://92196.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microsoft.com/office/2007/relationships/media" Target="../media/media2.avi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microsoft.com/office/2007/relationships/media" Target="../media/media3.avi"/><Relationship Id="rId10" Type="http://schemas.openxmlformats.org/officeDocument/2006/relationships/image" Target="../media/image5.gif"/><Relationship Id="rId4" Type="http://schemas.openxmlformats.org/officeDocument/2006/relationships/video" Target="../media/media2.avi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7.png"/><Relationship Id="rId3" Type="http://schemas.microsoft.com/office/2007/relationships/media" Target="../media/media5.avi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openxmlformats.org/officeDocument/2006/relationships/image" Target="../media/image5.gif"/><Relationship Id="rId5" Type="http://schemas.microsoft.com/office/2007/relationships/media" Target="../media/media6.avi"/><Relationship Id="rId10" Type="http://schemas.openxmlformats.org/officeDocument/2006/relationships/image" Target="../media/image4.gif"/><Relationship Id="rId4" Type="http://schemas.openxmlformats.org/officeDocument/2006/relationships/video" Target="../media/media5.avi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0.jpeg"/><Relationship Id="rId7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10" Type="http://schemas.openxmlformats.org/officeDocument/2006/relationships/image" Target="../media/image24.jpg"/><Relationship Id="rId4" Type="http://schemas.openxmlformats.org/officeDocument/2006/relationships/image" Target="../media/image21.jpe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8.avi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video" Target="../media/media9.avi"/><Relationship Id="rId11" Type="http://schemas.openxmlformats.org/officeDocument/2006/relationships/image" Target="../media/image5.gif"/><Relationship Id="rId5" Type="http://schemas.microsoft.com/office/2007/relationships/media" Target="../media/media9.avi"/><Relationship Id="rId10" Type="http://schemas.openxmlformats.org/officeDocument/2006/relationships/image" Target="../media/image4.gif"/><Relationship Id="rId4" Type="http://schemas.openxmlformats.org/officeDocument/2006/relationships/video" Target="../media/media8.avi"/><Relationship Id="rId9" Type="http://schemas.openxmlformats.org/officeDocument/2006/relationships/image" Target="../media/image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11.avi"/><Relationship Id="rId7" Type="http://schemas.openxmlformats.org/officeDocument/2006/relationships/image" Target="../media/image3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29.jpe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video" Target="../media/media11.avi"/><Relationship Id="rId9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4.png"/><Relationship Id="rId3" Type="http://schemas.microsoft.com/office/2007/relationships/media" Target="../media/media13.avi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2" Type="http://schemas.microsoft.com/office/2007/relationships/media" Target="../media/media12.avi"/><Relationship Id="rId1" Type="http://schemas.openxmlformats.org/officeDocument/2006/relationships/video" Target="NULL" TargetMode="External"/><Relationship Id="rId6" Type="http://schemas.openxmlformats.org/officeDocument/2006/relationships/video" Target="../media/media14.avi"/><Relationship Id="rId11" Type="http://schemas.openxmlformats.org/officeDocument/2006/relationships/image" Target="../media/image5.gif"/><Relationship Id="rId5" Type="http://schemas.microsoft.com/office/2007/relationships/media" Target="../media/media14.avi"/><Relationship Id="rId10" Type="http://schemas.openxmlformats.org/officeDocument/2006/relationships/image" Target="../media/image4.gif"/><Relationship Id="rId4" Type="http://schemas.openxmlformats.org/officeDocument/2006/relationships/video" Target="../media/media13.avi"/><Relationship Id="rId9" Type="http://schemas.openxmlformats.org/officeDocument/2006/relationships/image" Target="../media/image3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327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0" y="3219820"/>
            <a:ext cx="9144000" cy="78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3707" tIns="21854" rIns="43707" bIns="21854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spc="20" dirty="0" smtClean="0">
                <a:ln w="1270">
                  <a:solidFill>
                    <a:schemeClr val="tx1">
                      <a:alpha val="56000"/>
                    </a:schemeClr>
                  </a:solidFill>
                </a:ln>
                <a:solidFill>
                  <a:srgbClr val="0000FF"/>
                </a:solidFill>
                <a:cs typeface="Arial" panose="020B0604020202020204" pitchFamily="34" charset="0"/>
              </a:rPr>
              <a:t>Система комплектования Вооруженных Сил Российской Федерации военнослужащими по контракту</a:t>
            </a:r>
            <a:endParaRPr lang="ru-RU" altLang="ru-RU" sz="2400" spc="20" dirty="0">
              <a:ln w="1270">
                <a:solidFill>
                  <a:schemeClr val="tx1">
                    <a:alpha val="56000"/>
                  </a:schemeClr>
                </a:solidFill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1265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4" y="338733"/>
            <a:ext cx="1714500" cy="213455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18105" y="2931790"/>
            <a:ext cx="2707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ru-RU" altLang="ru-RU" sz="2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ЛЕКЦИЯ НА ТЕМУ: </a:t>
            </a:r>
            <a:endParaRPr kumimoji="1" lang="ru-RU" altLang="ru-RU" sz="20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09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40"/>
          <p:cNvGrpSpPr/>
          <p:nvPr/>
        </p:nvGrpSpPr>
        <p:grpSpPr>
          <a:xfrm>
            <a:off x="-6114" y="535356"/>
            <a:ext cx="9159330" cy="4628684"/>
            <a:chOff x="-6114" y="591213"/>
            <a:chExt cx="9159330" cy="6294172"/>
          </a:xfrm>
        </p:grpSpPr>
        <p:pic>
          <p:nvPicPr>
            <p:cNvPr id="28" name="Picture 2" descr="\\SERVSHARE\share\4 управление\HOME\ТИМОФЕЕВ Е.О\1. Статистика\4. БТГР (4К)\Мониторинг\Оформление\Фоны\зачетЗЕЛ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67000" contrast="-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59"/>
            <a:stretch/>
          </p:blipFill>
          <p:spPr bwMode="auto">
            <a:xfrm>
              <a:off x="-4432" y="591214"/>
              <a:ext cx="9144000" cy="6293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:\Docz\Слайды\Шаблоны\Фон-флаг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13" y="591214"/>
              <a:ext cx="9154546" cy="6293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4432" y="591213"/>
              <a:ext cx="9144000" cy="628147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90000"/>
                    <a:lumOff val="10000"/>
                    <a:alpha val="24000"/>
                  </a:schemeClr>
                </a:gs>
                <a:gs pos="35000">
                  <a:schemeClr val="accent5">
                    <a:lumMod val="60000"/>
                    <a:lumOff val="40000"/>
                    <a:alpha val="60000"/>
                  </a:schemeClr>
                </a:gs>
                <a:gs pos="100000">
                  <a:schemeClr val="accent5">
                    <a:tint val="15000"/>
                    <a:satMod val="350000"/>
                    <a:alpha val="1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 rot="10800000">
              <a:off x="-6113" y="591213"/>
              <a:ext cx="9145681" cy="6279719"/>
            </a:xfrm>
            <a:prstGeom prst="rect">
              <a:avLst/>
            </a:prstGeom>
            <a:gradFill>
              <a:gsLst>
                <a:gs pos="21000">
                  <a:srgbClr val="385066">
                    <a:alpha val="20000"/>
                  </a:srgbClr>
                </a:gs>
                <a:gs pos="49000">
                  <a:srgbClr val="FFFF99">
                    <a:alpha val="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-2913" y="4725015"/>
              <a:ext cx="9156129" cy="2147735"/>
            </a:xfrm>
            <a:prstGeom prst="rect">
              <a:avLst/>
            </a:prstGeom>
            <a:gradFill>
              <a:gsLst>
                <a:gs pos="0">
                  <a:srgbClr val="FFFF99">
                    <a:alpha val="30000"/>
                  </a:srgbClr>
                </a:gs>
                <a:gs pos="49000">
                  <a:srgbClr val="FFFF99">
                    <a:alpha val="1000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16" y="591214"/>
              <a:ext cx="9144000" cy="6294171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90000"/>
                    <a:lumOff val="10000"/>
                    <a:alpha val="24000"/>
                  </a:schemeClr>
                </a:gs>
                <a:gs pos="35000">
                  <a:schemeClr val="accent5">
                    <a:lumMod val="60000"/>
                    <a:lumOff val="40000"/>
                    <a:alpha val="60000"/>
                  </a:schemeClr>
                </a:gs>
                <a:gs pos="100000">
                  <a:schemeClr val="accent5">
                    <a:tint val="15000"/>
                    <a:satMod val="350000"/>
                    <a:alpha val="1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-6114" y="591214"/>
              <a:ext cx="9145682" cy="6294171"/>
            </a:xfrm>
            <a:prstGeom prst="rect">
              <a:avLst/>
            </a:prstGeom>
            <a:gradFill>
              <a:gsLst>
                <a:gs pos="0">
                  <a:srgbClr val="FFFF99">
                    <a:alpha val="30000"/>
                  </a:srgbClr>
                </a:gs>
                <a:gs pos="49000">
                  <a:srgbClr val="FFFF99">
                    <a:alpha val="1000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-2342" y="2636912"/>
              <a:ext cx="9141910" cy="4248212"/>
            </a:xfrm>
            <a:prstGeom prst="rect">
              <a:avLst/>
            </a:prstGeom>
            <a:gradFill>
              <a:gsLst>
                <a:gs pos="0">
                  <a:srgbClr val="FFFF99">
                    <a:alpha val="30000"/>
                    <a:lumMod val="60000"/>
                    <a:lumOff val="40000"/>
                  </a:srgbClr>
                </a:gs>
                <a:gs pos="49000">
                  <a:srgbClr val="FFFF99">
                    <a:lumMod val="14000"/>
                    <a:alpha val="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</p:grpSp>
      <p:sp>
        <p:nvSpPr>
          <p:cNvPr id="15" name="Скругленная прямоугольная выноска 14"/>
          <p:cNvSpPr/>
          <p:nvPr/>
        </p:nvSpPr>
        <p:spPr>
          <a:xfrm>
            <a:off x="3491880" y="627534"/>
            <a:ext cx="2232000" cy="810090"/>
          </a:xfrm>
          <a:prstGeom prst="wedgeRoundRectCallout">
            <a:avLst>
              <a:gd name="adj1" fmla="val -447"/>
              <a:gd name="adj2" fmla="val 132695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spc="100" dirty="0" smtClean="0">
                <a:solidFill>
                  <a:prstClr val="white"/>
                </a:solidFill>
              </a:rPr>
              <a:t>ВОЗРАСТ</a:t>
            </a:r>
          </a:p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заключение первого контракта – </a:t>
            </a:r>
            <a:r>
              <a:rPr lang="ru-RU" sz="1400" b="1" dirty="0" smtClean="0">
                <a:solidFill>
                  <a:srgbClr val="C00000"/>
                </a:solidFill>
              </a:rPr>
              <a:t>18-40 лет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156176" y="915565"/>
            <a:ext cx="2808312" cy="1080000"/>
          </a:xfrm>
          <a:prstGeom prst="wedgeRoundRectCallout">
            <a:avLst>
              <a:gd name="adj1" fmla="val -59120"/>
              <a:gd name="adj2" fmla="val 73025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spc="100" dirty="0" smtClean="0">
                <a:solidFill>
                  <a:prstClr val="white"/>
                </a:solidFill>
              </a:rPr>
              <a:t>ОБРАЗОВАНИЕ</a:t>
            </a:r>
          </a:p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не ниже среднего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(полного) общего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179512" y="987574"/>
            <a:ext cx="3024000" cy="1008000"/>
          </a:xfrm>
          <a:prstGeom prst="wedgeRoundRectCallout">
            <a:avLst>
              <a:gd name="adj1" fmla="val 51976"/>
              <a:gd name="adj2" fmla="val 75130"/>
              <a:gd name="adj3" fmla="val 16667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u="sng" spc="100" dirty="0" smtClean="0">
                <a:solidFill>
                  <a:prstClr val="white"/>
                </a:solidFill>
              </a:rPr>
              <a:t>ЗДОРОВЬЕ</a:t>
            </a:r>
          </a:p>
          <a:p>
            <a:pPr algn="just"/>
            <a:r>
              <a:rPr lang="ru-RU" sz="1400" dirty="0" smtClean="0">
                <a:solidFill>
                  <a:prstClr val="white"/>
                </a:solidFill>
              </a:rPr>
              <a:t>категория</a:t>
            </a:r>
            <a:r>
              <a:rPr lang="ru-RU" sz="1400" b="1" dirty="0" smtClean="0">
                <a:solidFill>
                  <a:prstClr val="white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А</a:t>
            </a:r>
            <a:r>
              <a:rPr lang="ru-RU" sz="1400" dirty="0">
                <a:solidFill>
                  <a:prstClr val="white"/>
                </a:solidFill>
              </a:rPr>
              <a:t> – годен </a:t>
            </a:r>
            <a:r>
              <a:rPr lang="ru-RU" sz="1400" dirty="0" smtClean="0">
                <a:solidFill>
                  <a:prstClr val="white"/>
                </a:solidFill>
              </a:rPr>
              <a:t>к военной службе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категория</a:t>
            </a:r>
            <a:r>
              <a:rPr lang="ru-RU" sz="1400" b="1" dirty="0">
                <a:solidFill>
                  <a:prstClr val="white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Б</a:t>
            </a:r>
            <a:r>
              <a:rPr lang="ru-RU" sz="1400" b="1" dirty="0" smtClean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– годен к военной службе с незначительными ограничениями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179512" y="2427734"/>
            <a:ext cx="3024000" cy="1080000"/>
          </a:xfrm>
          <a:prstGeom prst="wedgeRoundRectCallout">
            <a:avLst>
              <a:gd name="adj1" fmla="val 57085"/>
              <a:gd name="adj2" fmla="val 17017"/>
              <a:gd name="adj3" fmla="val 16667"/>
            </a:avLst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spc="100" dirty="0" smtClean="0">
                <a:solidFill>
                  <a:prstClr val="white"/>
                </a:solidFill>
              </a:rPr>
              <a:t>ФИЗИЧЕСКАЯ ПОДГОТОВЛЕННОСТЬ</a:t>
            </a:r>
          </a:p>
          <a:p>
            <a:pPr algn="just"/>
            <a:r>
              <a:rPr lang="ru-RU" sz="1400" dirty="0" smtClean="0">
                <a:solidFill>
                  <a:prstClr val="white"/>
                </a:solidFill>
              </a:rPr>
              <a:t>– выполнение нормативов в соответствии с требованиями НФП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6085986" y="3579862"/>
            <a:ext cx="2880320" cy="1440160"/>
          </a:xfrm>
          <a:prstGeom prst="wedgeRoundRectCallout">
            <a:avLst>
              <a:gd name="adj1" fmla="val -65375"/>
              <a:gd name="adj2" fmla="val 3106"/>
              <a:gd name="adj3" fmla="val 16667"/>
            </a:avLst>
          </a:prstGeom>
          <a:solidFill>
            <a:srgbClr val="7D57AF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spc="100" dirty="0" smtClean="0">
                <a:solidFill>
                  <a:prstClr val="white"/>
                </a:solidFill>
              </a:rPr>
              <a:t>ПРОФЕССИОНАЛЬНАЯ ПОДГОТОВЛЕННОСТЬ</a:t>
            </a:r>
          </a:p>
          <a:p>
            <a:pPr algn="just">
              <a:defRPr/>
            </a:pPr>
            <a:r>
              <a:rPr lang="ru-RU" sz="1200" spc="-30" dirty="0" smtClean="0">
                <a:solidFill>
                  <a:prstClr val="white"/>
                </a:solidFill>
              </a:rPr>
              <a:t>– прошедшие военную службу по призыву или по контракту</a:t>
            </a:r>
          </a:p>
          <a:p>
            <a:pPr algn="just">
              <a:defRPr/>
            </a:pPr>
            <a:r>
              <a:rPr lang="ru-RU" sz="1200" spc="-30" dirty="0" smtClean="0">
                <a:solidFill>
                  <a:prstClr val="white"/>
                </a:solidFill>
              </a:rPr>
              <a:t>– не  пребывающие в запасе, имеющие профессиональное образование по профильной военной специальности</a:t>
            </a:r>
            <a:endParaRPr lang="ru-RU" sz="1200" spc="-30" dirty="0">
              <a:solidFill>
                <a:prstClr val="white"/>
              </a:solidFill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6156176" y="2355726"/>
            <a:ext cx="2810130" cy="1116000"/>
          </a:xfrm>
          <a:prstGeom prst="wedgeRoundRectCallout">
            <a:avLst>
              <a:gd name="adj1" fmla="val -64951"/>
              <a:gd name="adj2" fmla="val -12439"/>
              <a:gd name="adj3" fmla="val 16667"/>
            </a:avLst>
          </a:prstGeom>
          <a:solidFill>
            <a:srgbClr val="7744C2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u="sng" spc="100" dirty="0" smtClean="0">
                <a:solidFill>
                  <a:prstClr val="white"/>
                </a:solidFill>
              </a:rPr>
              <a:t>ПРОФПРИГОДНОСТЬ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I</a:t>
            </a:r>
            <a:r>
              <a:rPr lang="ru-RU" sz="1400" b="1" dirty="0" smtClean="0">
                <a:solidFill>
                  <a:prstClr val="white"/>
                </a:solidFill>
              </a:rPr>
              <a:t>, </a:t>
            </a:r>
            <a:r>
              <a:rPr lang="en-US" sz="1400" b="1" dirty="0" smtClean="0">
                <a:solidFill>
                  <a:prstClr val="white"/>
                </a:solidFill>
              </a:rPr>
              <a:t>II </a:t>
            </a:r>
            <a:r>
              <a:rPr lang="ru-RU" sz="1400" b="1" dirty="0" smtClean="0">
                <a:solidFill>
                  <a:prstClr val="white"/>
                </a:solidFill>
              </a:rPr>
              <a:t>категории</a:t>
            </a:r>
            <a:r>
              <a:rPr lang="ru-RU" sz="1400" dirty="0" smtClean="0">
                <a:solidFill>
                  <a:prstClr val="white"/>
                </a:solidFill>
              </a:rPr>
              <a:t>, 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при отсутствии таких кандидатов рассматриваются кандидаты 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en-US" sz="1400" dirty="0" smtClean="0">
                <a:solidFill>
                  <a:prstClr val="white"/>
                </a:solidFill>
              </a:rPr>
              <a:t>III</a:t>
            </a:r>
            <a:r>
              <a:rPr lang="ru-RU" sz="1400" dirty="0" smtClean="0">
                <a:solidFill>
                  <a:prstClr val="white"/>
                </a:solidFill>
              </a:rPr>
              <a:t> категорией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179512" y="3733248"/>
            <a:ext cx="2880320" cy="1142758"/>
          </a:xfrm>
          <a:prstGeom prst="wedgeRoundRectCallout">
            <a:avLst>
              <a:gd name="adj1" fmla="val 60166"/>
              <a:gd name="adj2" fmla="val -28399"/>
              <a:gd name="adj3" fmla="val 16667"/>
            </a:avLst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400" b="1" u="sng" dirty="0" smtClean="0">
                <a:solidFill>
                  <a:prstClr val="white"/>
                </a:solidFill>
              </a:rPr>
              <a:t>Ограничения и запреты</a:t>
            </a:r>
            <a:r>
              <a:rPr lang="ru-RU" sz="1400" b="1" dirty="0" smtClean="0">
                <a:solidFill>
                  <a:prstClr val="white"/>
                </a:solidFill>
              </a:rPr>
              <a:t>, связанные с прохождением военной службы </a:t>
            </a:r>
            <a:r>
              <a:rPr lang="ru-RU" sz="1200" dirty="0" smtClean="0">
                <a:solidFill>
                  <a:prstClr val="white"/>
                </a:solidFill>
              </a:rPr>
              <a:t>(допуск к сведениям, составляющим государственную тайну)</a:t>
            </a:r>
            <a:endParaRPr lang="ru-RU" sz="1200" dirty="0">
              <a:solidFill>
                <a:prstClr val="white"/>
              </a:solidFill>
            </a:endParaRPr>
          </a:p>
        </p:txBody>
      </p:sp>
      <p:pic>
        <p:nvPicPr>
          <p:cNvPr id="27" name="Picture 2" descr="C:\Users\Sinc\Pictures\ВОЕН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9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1861" y="2211710"/>
            <a:ext cx="215025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>
            <a:lvl1pPr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  <a:tabLst/>
              <a:defRPr/>
            </a:pP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ОБЩИЕ ТРЕБОВАНИЯ К КАНДИДАТУ,</a:t>
            </a:r>
            <a:b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ПОСТУПАЮЩЕМУ НА ВОЕННУЮ СЛУЖБУ ПО КОНТРАКТУ</a:t>
            </a:r>
            <a:endParaRPr lang="ru-RU" altLang="ru-RU" sz="1400" b="1" kern="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25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6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47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0" y="502569"/>
            <a:ext cx="9141420" cy="4660810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32" y="627534"/>
            <a:ext cx="9140168" cy="4428492"/>
          </a:xfrm>
          <a:prstGeom prst="rect">
            <a:avLst/>
          </a:prstGeom>
          <a:solidFill>
            <a:srgbClr val="85A7D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 defTabSz="779252"/>
            <a:endParaRPr lang="ru-RU" sz="1400" dirty="0">
              <a:solidFill>
                <a:prstClr val="white"/>
              </a:solidFill>
            </a:endParaRPr>
          </a:p>
        </p:txBody>
      </p:sp>
      <p:grpSp>
        <p:nvGrpSpPr>
          <p:cNvPr id="97" name="Группа 96"/>
          <p:cNvGrpSpPr/>
          <p:nvPr/>
        </p:nvGrpSpPr>
        <p:grpSpPr>
          <a:xfrm>
            <a:off x="171450" y="1415429"/>
            <a:ext cx="8216276" cy="3081487"/>
            <a:chOff x="171450" y="1415429"/>
            <a:chExt cx="8216276" cy="3081487"/>
          </a:xfrm>
        </p:grpSpPr>
        <p:sp>
          <p:nvSpPr>
            <p:cNvPr id="94" name="Развернутая стрелка 93"/>
            <p:cNvSpPr/>
            <p:nvPr/>
          </p:nvSpPr>
          <p:spPr>
            <a:xfrm rot="5400000">
              <a:off x="3213699" y="-1626820"/>
              <a:ext cx="1728192" cy="7812690"/>
            </a:xfrm>
            <a:prstGeom prst="uturnArrow">
              <a:avLst>
                <a:gd name="adj1" fmla="val 20222"/>
                <a:gd name="adj2" fmla="val 10662"/>
                <a:gd name="adj3" fmla="val 0"/>
                <a:gd name="adj4" fmla="val 15491"/>
                <a:gd name="adj5" fmla="val 41991"/>
              </a:avLst>
            </a:prstGeom>
            <a:solidFill>
              <a:srgbClr val="D99694">
                <a:alpha val="69804"/>
              </a:srgb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9252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6" name="Развернутая стрелка 95"/>
            <p:cNvSpPr/>
            <p:nvPr/>
          </p:nvSpPr>
          <p:spPr>
            <a:xfrm rot="5400000" flipH="1" flipV="1">
              <a:off x="3865102" y="-25708"/>
              <a:ext cx="1728192" cy="7317056"/>
            </a:xfrm>
            <a:prstGeom prst="uturnArrow">
              <a:avLst>
                <a:gd name="adj1" fmla="val 20222"/>
                <a:gd name="adj2" fmla="val 10662"/>
                <a:gd name="adj3" fmla="val 0"/>
                <a:gd name="adj4" fmla="val 15491"/>
                <a:gd name="adj5" fmla="val 67133"/>
              </a:avLst>
            </a:prstGeom>
            <a:solidFill>
              <a:srgbClr val="D99694">
                <a:alpha val="69804"/>
              </a:srgb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9252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1520" y="681540"/>
            <a:ext cx="85329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779252"/>
            <a:r>
              <a:rPr lang="ru-RU" sz="2400" b="1" spc="50" dirty="0">
                <a:ln w="3175">
                  <a:solidFill>
                    <a:prstClr val="white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 шагов поступления на военную службу по </a:t>
            </a:r>
            <a:r>
              <a:rPr lang="ru-RU" sz="2400" b="1" spc="50" dirty="0" smtClean="0">
                <a:ln w="3175">
                  <a:solidFill>
                    <a:prstClr val="white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контракту</a:t>
            </a:r>
            <a:endParaRPr lang="ru-RU" sz="1600" b="1" spc="50" dirty="0">
              <a:ln w="3175">
                <a:solidFill>
                  <a:prstClr val="white"/>
                </a:solidFill>
              </a:ln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3" name="Группа 92"/>
          <p:cNvGrpSpPr/>
          <p:nvPr/>
        </p:nvGrpSpPr>
        <p:grpSpPr>
          <a:xfrm>
            <a:off x="243136" y="1152011"/>
            <a:ext cx="8566390" cy="972000"/>
            <a:chOff x="243136" y="1152011"/>
            <a:chExt cx="8566390" cy="972000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3266331" y="1152011"/>
              <a:ext cx="2520000" cy="972000"/>
              <a:chOff x="3115636" y="1142486"/>
              <a:chExt cx="2520000" cy="97200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3115636" y="1142486"/>
                <a:ext cx="2520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 defTabSz="779252"/>
                <a:r>
                  <a:rPr lang="ru-RU" sz="5400" b="1" dirty="0">
                    <a:ln w="17780" cmpd="sng">
                      <a:solidFill>
                        <a:srgbClr val="007033"/>
                      </a:solidFill>
                      <a:prstDash val="solid"/>
                      <a:miter lim="800000"/>
                    </a:ln>
                    <a:solidFill>
                      <a:srgbClr val="C4E59F"/>
                    </a:soli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3115636" y="1142486"/>
                <a:ext cx="2520000" cy="972000"/>
              </a:xfrm>
              <a:prstGeom prst="roundRect">
                <a:avLst/>
              </a:prstGeom>
              <a:solidFill>
                <a:srgbClr val="DBF4B2">
                  <a:alpha val="30196"/>
                </a:srgb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defTabSz="779252"/>
                <a:r>
                  <a:rPr lang="ru-RU" sz="1600" dirty="0" smtClean="0">
                    <a:solidFill>
                      <a:prstClr val="black"/>
                    </a:solidFill>
                  </a:rPr>
                  <a:t>Сбор документов, написать заявление (рапорт)</a:t>
                </a:r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243136" y="1152011"/>
              <a:ext cx="2520000" cy="972000"/>
              <a:chOff x="395536" y="1147608"/>
              <a:chExt cx="2520000" cy="9720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95536" y="1147608"/>
                <a:ext cx="2520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 defTabSz="779252"/>
                <a:r>
                  <a:rPr lang="ru-RU" sz="5400" b="1" dirty="0" smtClean="0">
                    <a:ln w="17780" cmpd="sng">
                      <a:solidFill>
                        <a:srgbClr val="007033"/>
                      </a:solidFill>
                      <a:prstDash val="solid"/>
                      <a:miter lim="800000"/>
                    </a:ln>
                    <a:solidFill>
                      <a:srgbClr val="C4E59F"/>
                    </a:soli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ru-RU" sz="5400" dirty="0">
                  <a:ln w="17780" cmpd="sng">
                    <a:solidFill>
                      <a:srgbClr val="007033"/>
                    </a:solidFill>
                    <a:prstDash val="solid"/>
                    <a:miter lim="800000"/>
                  </a:ln>
                  <a:solidFill>
                    <a:srgbClr val="C4E59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Скругленный прямоугольник 7"/>
              <p:cNvSpPr/>
              <p:nvPr/>
            </p:nvSpPr>
            <p:spPr>
              <a:xfrm>
                <a:off x="395536" y="1147608"/>
                <a:ext cx="2520000" cy="972000"/>
              </a:xfrm>
              <a:prstGeom prst="roundRect">
                <a:avLst/>
              </a:prstGeom>
              <a:solidFill>
                <a:srgbClr val="FFC000">
                  <a:alpha val="30196"/>
                </a:srgbClr>
              </a:solidFill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defTabSz="779252"/>
                <a:r>
                  <a:rPr lang="ru-RU" sz="1600" dirty="0">
                    <a:solidFill>
                      <a:prstClr val="black"/>
                    </a:solidFill>
                  </a:rPr>
                  <a:t>Обратиться на 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пункт</a:t>
                </a:r>
              </a:p>
              <a:p>
                <a:pPr algn="ctr" defTabSz="779252"/>
                <a:r>
                  <a:rPr lang="ru-RU" sz="1600" dirty="0" smtClean="0">
                    <a:solidFill>
                      <a:prstClr val="black"/>
                    </a:solidFill>
                  </a:rPr>
                  <a:t>отбора (к командиру)</a:t>
                </a:r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Группа 74"/>
            <p:cNvGrpSpPr/>
            <p:nvPr/>
          </p:nvGrpSpPr>
          <p:grpSpPr>
            <a:xfrm>
              <a:off x="6289526" y="1152011"/>
              <a:ext cx="2520000" cy="972000"/>
              <a:chOff x="6156176" y="1142486"/>
              <a:chExt cx="2520000" cy="972000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156176" y="1142486"/>
                <a:ext cx="2520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 defTabSz="779252"/>
                <a:r>
                  <a:rPr lang="ru-RU" sz="5400" b="1" dirty="0">
                    <a:ln w="17780" cmpd="sng">
                      <a:solidFill>
                        <a:srgbClr val="007033"/>
                      </a:solidFill>
                      <a:prstDash val="solid"/>
                      <a:miter lim="800000"/>
                    </a:ln>
                    <a:solidFill>
                      <a:srgbClr val="C4E59F"/>
                    </a:soli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6156176" y="1142486"/>
                <a:ext cx="2520000" cy="972000"/>
              </a:xfrm>
              <a:prstGeom prst="roundRect">
                <a:avLst/>
              </a:prstGeom>
              <a:solidFill>
                <a:srgbClr val="DBF4B2">
                  <a:alpha val="30196"/>
                </a:srgb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defTabSz="779252"/>
                <a:r>
                  <a:rPr lang="ru-RU" sz="1600" dirty="0">
                    <a:solidFill>
                      <a:prstClr val="black"/>
                    </a:solidFill>
                  </a:rPr>
                  <a:t> Профессиональное психологическое тестирование</a:t>
                </a:r>
              </a:p>
            </p:txBody>
          </p:sp>
        </p:grpSp>
      </p:grpSp>
      <p:grpSp>
        <p:nvGrpSpPr>
          <p:cNvPr id="84" name="Группа 83"/>
          <p:cNvGrpSpPr/>
          <p:nvPr/>
        </p:nvGrpSpPr>
        <p:grpSpPr>
          <a:xfrm>
            <a:off x="251520" y="2499742"/>
            <a:ext cx="2052000" cy="972000"/>
            <a:chOff x="6949989" y="2426938"/>
            <a:chExt cx="2160000" cy="1080000"/>
          </a:xfrm>
        </p:grpSpPr>
        <p:sp>
          <p:nvSpPr>
            <p:cNvPr id="55" name="TextBox 54"/>
            <p:cNvSpPr txBox="1"/>
            <p:nvPr/>
          </p:nvSpPr>
          <p:spPr>
            <a:xfrm>
              <a:off x="6949989" y="2426938"/>
              <a:ext cx="2160000" cy="108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779252"/>
              <a:r>
                <a:rPr lang="ru-RU" sz="5400" b="1" dirty="0">
                  <a:ln w="17780" cmpd="sng">
                    <a:solidFill>
                      <a:srgbClr val="007033"/>
                    </a:solidFill>
                    <a:prstDash val="solid"/>
                    <a:miter lim="800000"/>
                  </a:ln>
                  <a:solidFill>
                    <a:srgbClr val="C4E59F"/>
                  </a:solidFill>
                  <a:effectLst>
                    <a:outerShdw blurRad="50800" algn="tl" rotWithShape="0">
                      <a:srgbClr val="00000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56" name="Скругленный прямоугольник 55"/>
            <p:cNvSpPr/>
            <p:nvPr/>
          </p:nvSpPr>
          <p:spPr>
            <a:xfrm>
              <a:off x="6949989" y="2426938"/>
              <a:ext cx="2160000" cy="1080000"/>
            </a:xfrm>
            <a:prstGeom prst="roundRect">
              <a:avLst/>
            </a:prstGeom>
            <a:solidFill>
              <a:srgbClr val="DBF4B2">
                <a:alpha val="30196"/>
              </a:srgb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779252"/>
              <a:r>
                <a:rPr lang="ru-RU" sz="1600" dirty="0">
                  <a:solidFill>
                    <a:prstClr val="black"/>
                  </a:solidFill>
                </a:rPr>
                <a:t> Убытие в воинскую часть</a:t>
              </a:r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2420189" y="2499742"/>
            <a:ext cx="2052000" cy="972000"/>
            <a:chOff x="4630503" y="2426938"/>
            <a:chExt cx="2160000" cy="1080000"/>
          </a:xfrm>
        </p:grpSpPr>
        <p:sp>
          <p:nvSpPr>
            <p:cNvPr id="60" name="TextBox 59"/>
            <p:cNvSpPr txBox="1"/>
            <p:nvPr/>
          </p:nvSpPr>
          <p:spPr>
            <a:xfrm>
              <a:off x="4630503" y="2426938"/>
              <a:ext cx="2160000" cy="108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779252"/>
              <a:r>
                <a:rPr lang="ru-RU" sz="5400" b="1" dirty="0">
                  <a:ln w="17780" cmpd="sng">
                    <a:solidFill>
                      <a:srgbClr val="007033"/>
                    </a:solidFill>
                    <a:prstDash val="solid"/>
                    <a:miter lim="800000"/>
                  </a:ln>
                  <a:solidFill>
                    <a:srgbClr val="C4E59F"/>
                  </a:solidFill>
                  <a:effectLst>
                    <a:outerShdw blurRad="50800" algn="tl" rotWithShape="0">
                      <a:srgbClr val="00000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4630503" y="2426938"/>
              <a:ext cx="2160000" cy="1080000"/>
            </a:xfrm>
            <a:prstGeom prst="roundRect">
              <a:avLst/>
            </a:prstGeom>
            <a:solidFill>
              <a:srgbClr val="DBF4B2">
                <a:alpha val="30196"/>
              </a:srgb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779252"/>
              <a:r>
                <a:rPr lang="ru-RU" sz="1600" dirty="0">
                  <a:solidFill>
                    <a:prstClr val="black"/>
                  </a:solidFill>
                </a:rPr>
                <a:t>Решение совместной (аттестационной) комиссии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6757526" y="2499742"/>
            <a:ext cx="2052000" cy="972000"/>
            <a:chOff x="118594" y="2424829"/>
            <a:chExt cx="2160000" cy="1080000"/>
          </a:xfrm>
        </p:grpSpPr>
        <p:sp>
          <p:nvSpPr>
            <p:cNvPr id="45" name="TextBox 44"/>
            <p:cNvSpPr txBox="1"/>
            <p:nvPr/>
          </p:nvSpPr>
          <p:spPr>
            <a:xfrm>
              <a:off x="118594" y="2424829"/>
              <a:ext cx="2160000" cy="108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779252"/>
              <a:r>
                <a:rPr lang="ru-RU" sz="5400" b="1" dirty="0">
                  <a:ln w="17780" cmpd="sng">
                    <a:solidFill>
                      <a:srgbClr val="007033"/>
                    </a:solidFill>
                    <a:prstDash val="solid"/>
                    <a:miter lim="800000"/>
                  </a:ln>
                  <a:solidFill>
                    <a:srgbClr val="C4E59F"/>
                  </a:solidFill>
                  <a:effectLst>
                    <a:outerShdw blurRad="50800" algn="tl" rotWithShape="0">
                      <a:srgbClr val="00000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79" name="Скругленный прямоугольник 78"/>
            <p:cNvSpPr/>
            <p:nvPr/>
          </p:nvSpPr>
          <p:spPr>
            <a:xfrm>
              <a:off x="118594" y="2424829"/>
              <a:ext cx="2160000" cy="1080000"/>
            </a:xfrm>
            <a:prstGeom prst="roundRect">
              <a:avLst/>
            </a:prstGeom>
            <a:solidFill>
              <a:srgbClr val="DBF4B2">
                <a:alpha val="30196"/>
              </a:srgb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779252"/>
              <a:r>
                <a:rPr lang="ru-RU" sz="1600" dirty="0">
                  <a:solidFill>
                    <a:prstClr val="black"/>
                  </a:solidFill>
                </a:rPr>
                <a:t>Медицинское освидетельствование</a:t>
              </a: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4588858" y="2499742"/>
            <a:ext cx="2052000" cy="972000"/>
            <a:chOff x="2366996" y="2445868"/>
            <a:chExt cx="2160000" cy="1080000"/>
          </a:xfrm>
        </p:grpSpPr>
        <p:sp>
          <p:nvSpPr>
            <p:cNvPr id="50" name="TextBox 49"/>
            <p:cNvSpPr txBox="1"/>
            <p:nvPr/>
          </p:nvSpPr>
          <p:spPr>
            <a:xfrm>
              <a:off x="2366996" y="2445868"/>
              <a:ext cx="2160000" cy="108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779252"/>
              <a:r>
                <a:rPr lang="ru-RU" sz="5400" b="1" dirty="0">
                  <a:ln w="17780" cmpd="sng">
                    <a:solidFill>
                      <a:srgbClr val="007033"/>
                    </a:solidFill>
                    <a:prstDash val="solid"/>
                    <a:miter lim="800000"/>
                  </a:ln>
                  <a:solidFill>
                    <a:srgbClr val="C4E59F"/>
                  </a:solidFill>
                  <a:effectLst>
                    <a:outerShdw blurRad="50800" algn="tl" rotWithShape="0">
                      <a:srgbClr val="00000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2366996" y="2445868"/>
              <a:ext cx="2160000" cy="1080000"/>
            </a:xfrm>
            <a:prstGeom prst="roundRect">
              <a:avLst/>
            </a:prstGeom>
            <a:solidFill>
              <a:srgbClr val="DBF4B2">
                <a:alpha val="30196"/>
              </a:srgb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779252"/>
              <a:r>
                <a:rPr lang="ru-RU" sz="1600" dirty="0">
                  <a:solidFill>
                    <a:prstClr val="black"/>
                  </a:solidFill>
                </a:rPr>
                <a:t> Проверка физической </a:t>
              </a:r>
              <a:r>
                <a:rPr lang="ru-RU" sz="1600" dirty="0" smtClean="0">
                  <a:solidFill>
                    <a:prstClr val="black"/>
                  </a:solidFill>
                </a:rPr>
                <a:t>подготовленности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232470" y="3772422"/>
            <a:ext cx="8570582" cy="972000"/>
            <a:chOff x="232470" y="3772422"/>
            <a:chExt cx="8570582" cy="972000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232470" y="3772422"/>
              <a:ext cx="2520000" cy="972000"/>
              <a:chOff x="251520" y="3772422"/>
              <a:chExt cx="2520000" cy="972000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251520" y="3772422"/>
                <a:ext cx="2520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 defTabSz="779252"/>
                <a:r>
                  <a:rPr lang="ru-RU" sz="5400" b="1" dirty="0">
                    <a:ln w="17780" cmpd="sng">
                      <a:solidFill>
                        <a:srgbClr val="007033"/>
                      </a:solidFill>
                      <a:prstDash val="solid"/>
                      <a:miter lim="800000"/>
                    </a:ln>
                    <a:solidFill>
                      <a:srgbClr val="C4E59F"/>
                    </a:soli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251520" y="3772422"/>
                <a:ext cx="2520000" cy="972000"/>
              </a:xfrm>
              <a:prstGeom prst="roundRect">
                <a:avLst/>
              </a:prstGeom>
              <a:solidFill>
                <a:srgbClr val="DBF4B2">
                  <a:alpha val="30196"/>
                </a:srgb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defTabSz="779252"/>
                <a:r>
                  <a:rPr lang="ru-RU" sz="1600" dirty="0">
                    <a:solidFill>
                      <a:prstClr val="black"/>
                    </a:solidFill>
                  </a:rPr>
                  <a:t> 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Прибытие в воинскую </a:t>
                </a:r>
                <a:r>
                  <a:rPr lang="ru-RU" sz="1600" dirty="0">
                    <a:solidFill>
                      <a:prstClr val="black"/>
                    </a:solidFill>
                  </a:rPr>
                  <a:t>часть</a:t>
                </a:r>
              </a:p>
            </p:txBody>
          </p:sp>
        </p:grpSp>
        <p:grpSp>
          <p:nvGrpSpPr>
            <p:cNvPr id="89" name="Группа 88"/>
            <p:cNvGrpSpPr/>
            <p:nvPr/>
          </p:nvGrpSpPr>
          <p:grpSpPr>
            <a:xfrm>
              <a:off x="3257761" y="3772422"/>
              <a:ext cx="2520000" cy="972000"/>
              <a:chOff x="2987452" y="3772422"/>
              <a:chExt cx="2520000" cy="972000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2987452" y="3772422"/>
                <a:ext cx="2520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 defTabSz="779252"/>
                <a:r>
                  <a:rPr lang="ru-RU" sz="5400" b="1" dirty="0">
                    <a:ln w="17780" cmpd="sng">
                      <a:solidFill>
                        <a:srgbClr val="007033"/>
                      </a:solidFill>
                      <a:prstDash val="solid"/>
                      <a:miter lim="800000"/>
                    </a:ln>
                    <a:solidFill>
                      <a:srgbClr val="C4E59F"/>
                    </a:soli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9</a:t>
                </a: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2987452" y="3772422"/>
                <a:ext cx="2520000" cy="972000"/>
              </a:xfrm>
              <a:prstGeom prst="roundRect">
                <a:avLst/>
              </a:prstGeom>
              <a:solidFill>
                <a:srgbClr val="DBF4B2">
                  <a:alpha val="30196"/>
                </a:srgb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defTabSz="779252"/>
                <a:r>
                  <a:rPr lang="ru-RU" sz="1600" dirty="0">
                    <a:solidFill>
                      <a:prstClr val="black"/>
                    </a:solidFill>
                  </a:rPr>
                  <a:t>   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Заключить контракт</a:t>
                </a:r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6283052" y="3772422"/>
              <a:ext cx="2520000" cy="972000"/>
              <a:chOff x="5940152" y="3772422"/>
              <a:chExt cx="2520000" cy="972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940152" y="3772422"/>
                <a:ext cx="2520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 defTabSz="779252"/>
                <a:r>
                  <a:rPr lang="ru-RU" sz="5400" b="1" dirty="0">
                    <a:ln w="17780" cmpd="sng">
                      <a:solidFill>
                        <a:srgbClr val="007033"/>
                      </a:solidFill>
                      <a:prstDash val="solid"/>
                      <a:miter lim="800000"/>
                    </a:ln>
                    <a:solidFill>
                      <a:srgbClr val="C4E59F"/>
                    </a:solidFill>
                    <a:effectLst>
                      <a:outerShdw blurRad="50800" algn="tl" rotWithShape="0">
                        <a:srgbClr val="000000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5940152" y="3772422"/>
                <a:ext cx="2520000" cy="972000"/>
              </a:xfrm>
              <a:prstGeom prst="roundRect">
                <a:avLst/>
              </a:prstGeom>
              <a:solidFill>
                <a:srgbClr val="DBF4B2">
                  <a:alpha val="30196"/>
                </a:srgb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defTabSz="779252"/>
                <a:r>
                  <a:rPr lang="ru-RU" sz="1600" dirty="0">
                    <a:solidFill>
                      <a:prstClr val="black"/>
                    </a:solidFill>
                  </a:rPr>
                  <a:t> 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Принять </a:t>
                </a:r>
                <a:r>
                  <a:rPr lang="ru-RU" sz="1600" dirty="0">
                    <a:solidFill>
                      <a:prstClr val="black"/>
                    </a:solidFill>
                  </a:rPr>
                  <a:t>дела и должность</a:t>
                </a:r>
              </a:p>
            </p:txBody>
          </p:sp>
        </p:grpSp>
      </p:grpSp>
      <p:sp>
        <p:nvSpPr>
          <p:cNvPr id="100" name="Равнобедренный треугольник 99"/>
          <p:cNvSpPr/>
          <p:nvPr/>
        </p:nvSpPr>
        <p:spPr>
          <a:xfrm rot="5400000">
            <a:off x="2698400" y="1450961"/>
            <a:ext cx="699926" cy="292529"/>
          </a:xfrm>
          <a:prstGeom prst="triangle">
            <a:avLst/>
          </a:prstGeom>
          <a:solidFill>
            <a:schemeClr val="accent2">
              <a:lumMod val="75000"/>
              <a:alpha val="69804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black"/>
              </a:solidFill>
            </a:endParaRPr>
          </a:p>
        </p:txBody>
      </p:sp>
      <p:sp>
        <p:nvSpPr>
          <p:cNvPr id="101" name="Равнобедренный треугольник 100"/>
          <p:cNvSpPr/>
          <p:nvPr/>
        </p:nvSpPr>
        <p:spPr>
          <a:xfrm rot="5400000">
            <a:off x="5698354" y="4184639"/>
            <a:ext cx="699926" cy="292529"/>
          </a:xfrm>
          <a:prstGeom prst="triangle">
            <a:avLst/>
          </a:prstGeom>
          <a:solidFill>
            <a:schemeClr val="accent2">
              <a:lumMod val="75000"/>
              <a:alpha val="69804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black"/>
              </a:solidFill>
            </a:endParaRPr>
          </a:p>
        </p:txBody>
      </p:sp>
      <p:sp>
        <p:nvSpPr>
          <p:cNvPr id="102" name="Равнобедренный треугольник 101"/>
          <p:cNvSpPr/>
          <p:nvPr/>
        </p:nvSpPr>
        <p:spPr>
          <a:xfrm rot="5400000">
            <a:off x="2698399" y="4184640"/>
            <a:ext cx="699926" cy="292529"/>
          </a:xfrm>
          <a:prstGeom prst="triangle">
            <a:avLst/>
          </a:prstGeom>
          <a:solidFill>
            <a:schemeClr val="accent2">
              <a:lumMod val="75000"/>
              <a:alpha val="69804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black"/>
              </a:solidFill>
            </a:endParaRPr>
          </a:p>
        </p:txBody>
      </p:sp>
      <p:sp>
        <p:nvSpPr>
          <p:cNvPr id="103" name="Равнобедренный треугольник 102"/>
          <p:cNvSpPr/>
          <p:nvPr/>
        </p:nvSpPr>
        <p:spPr>
          <a:xfrm rot="10800000">
            <a:off x="7450176" y="2196029"/>
            <a:ext cx="699926" cy="292529"/>
          </a:xfrm>
          <a:prstGeom prst="triangle">
            <a:avLst/>
          </a:prstGeom>
          <a:solidFill>
            <a:schemeClr val="accent2">
              <a:lumMod val="75000"/>
              <a:alpha val="69804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black"/>
              </a:solidFill>
            </a:endParaRPr>
          </a:p>
        </p:txBody>
      </p:sp>
      <p:sp>
        <p:nvSpPr>
          <p:cNvPr id="104" name="Равнобедренный треугольник 103"/>
          <p:cNvSpPr/>
          <p:nvPr/>
        </p:nvSpPr>
        <p:spPr>
          <a:xfrm rot="5400000">
            <a:off x="5698354" y="1444121"/>
            <a:ext cx="699926" cy="292529"/>
          </a:xfrm>
          <a:prstGeom prst="triangle">
            <a:avLst/>
          </a:prstGeom>
          <a:solidFill>
            <a:schemeClr val="accent2">
              <a:lumMod val="75000"/>
              <a:alpha val="69804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black"/>
              </a:solidFill>
            </a:endParaRPr>
          </a:p>
        </p:txBody>
      </p:sp>
      <p:sp>
        <p:nvSpPr>
          <p:cNvPr id="105" name="Равнобедренный треугольник 104"/>
          <p:cNvSpPr/>
          <p:nvPr/>
        </p:nvSpPr>
        <p:spPr>
          <a:xfrm rot="10800000">
            <a:off x="870406" y="3494238"/>
            <a:ext cx="699926" cy="292529"/>
          </a:xfrm>
          <a:prstGeom prst="triangle">
            <a:avLst/>
          </a:prstGeom>
          <a:solidFill>
            <a:schemeClr val="accent2">
              <a:lumMod val="75000"/>
              <a:alpha val="69804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black"/>
              </a:solidFill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>
            <a:lvl1pPr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  <a:tab pos="869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  <a:tabLst/>
              <a:defRPr/>
            </a:pP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АЛГОРИТМ ПОСТУПЛЕНИЯ</a:t>
            </a:r>
          </a:p>
          <a:p>
            <a:pPr algn="ctr" defTabSz="914400" eaLnBrk="1" hangingPunct="1">
              <a:lnSpc>
                <a:spcPct val="85000"/>
              </a:lnSpc>
              <a:tabLst/>
              <a:defRPr/>
            </a:pP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НА ВОЕННУЮ СЛУЖБУ ПО КОНТРАКТУ</a:t>
            </a:r>
            <a:endParaRPr lang="ru-RU" altLang="ru-RU" sz="1400" b="1" kern="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26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7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17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502569"/>
            <a:ext cx="9141420" cy="4660810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5" name="Group 32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86781966"/>
              </p:ext>
            </p:extLst>
          </p:nvPr>
        </p:nvGraphicFramePr>
        <p:xfrm>
          <a:off x="4427984" y="627534"/>
          <a:ext cx="4392488" cy="429200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297FD5">
                        <a:tint val="90000"/>
                      </a:srgbClr>
                    </a:gs>
                    <a:gs pos="48000">
                      <a:srgbClr val="297FD5">
                        <a:tint val="54000"/>
                        <a:satMod val="140000"/>
                      </a:srgbClr>
                    </a:gs>
                    <a:gs pos="100000">
                      <a:srgbClr val="297FD5">
                        <a:tint val="24000"/>
                        <a:satMod val="260000"/>
                      </a:srgb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6463"/>
                <a:gridCol w="4216025"/>
              </a:tblGrid>
              <a:tr h="216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Послужной список личного дела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34290" marB="3429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1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Фотографии размером 9×12 см (анфас)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311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Заявление гражданина (иностранного гражданина) о поступлении на военную службу по контракту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64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Анкета поступающего на военную службу по контракту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6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Автобиография, написанная от руки в произвольной форме</a:t>
                      </a:r>
                      <a:endParaRPr lang="ru-RU" sz="1000" kern="1200" noProof="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456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Заверенная в установленном порядке копия трудовой книжки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Заверенные в установленном порядке копии документов, подтверждающих уровень образования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6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Заверенные в установленном порядке копии свидетельств о браке и о рождении детей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41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indent="0" algn="l"/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Служебная характеристика с последнего места работы (учебы, службы)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6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Выписка из домовой книги (при наличии)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Копия свидетельства о рождении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Копия военного билета (при наличии)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86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Копия паспорта (для граждан Российской Федерации)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86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Карта медицинского освидетельствования гражданина, поступающего на военную службу по контракту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86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Выписка из протокола совместной комиссии пункта отбора и военного комиссариата по отбору кандидатов, поступающих на военную службу по контракту (аттестационной комиссии воинской части)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86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Результаты проверки уровня физической подготовки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86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4C4C4">
                            <a:alpha val="90000"/>
                          </a:srgbClr>
                        </a:gs>
                        <a:gs pos="49000">
                          <a:sysClr val="window" lastClr="FFFFFF">
                            <a:lumMod val="75000"/>
                            <a:alpha val="90000"/>
                          </a:sysClr>
                        </a:gs>
                        <a:gs pos="100000">
                          <a:sysClr val="window" lastClr="FFFFFF">
                            <a:lumMod val="98000"/>
                            <a:alpha val="9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Копия свидетельства о постановке на учет в налоговом органе</a:t>
                      </a:r>
                      <a:endParaRPr lang="ru-RU" sz="1000" kern="1200" noProof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E4C6C">
                            <a:alpha val="84706"/>
                          </a:srgbClr>
                        </a:gs>
                        <a:gs pos="50000">
                          <a:srgbClr val="3A6082">
                            <a:alpha val="84706"/>
                          </a:srgbClr>
                        </a:gs>
                        <a:gs pos="100000">
                          <a:srgbClr val="659AC5">
                            <a:alpha val="84706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  <p:grpSp>
        <p:nvGrpSpPr>
          <p:cNvPr id="76" name="Group 10"/>
          <p:cNvGrpSpPr/>
          <p:nvPr/>
        </p:nvGrpSpPr>
        <p:grpSpPr>
          <a:xfrm rot="10800000">
            <a:off x="3592370" y="1318241"/>
            <a:ext cx="697843" cy="924807"/>
            <a:chOff x="2209800" y="2190750"/>
            <a:chExt cx="16002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Chevron 8"/>
            <p:cNvSpPr/>
            <p:nvPr/>
          </p:nvSpPr>
          <p:spPr bwMode="auto">
            <a:xfrm>
              <a:off x="2209800" y="2343150"/>
              <a:ext cx="990600" cy="99060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Chevron 9"/>
            <p:cNvSpPr/>
            <p:nvPr/>
          </p:nvSpPr>
          <p:spPr bwMode="auto">
            <a:xfrm>
              <a:off x="2514600" y="2190750"/>
              <a:ext cx="1295400" cy="1295400"/>
            </a:xfrm>
            <a:prstGeom prst="chevron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186843" y="2220116"/>
            <a:ext cx="3233030" cy="701934"/>
          </a:xfrm>
          <a:prstGeom prst="roundRect">
            <a:avLst>
              <a:gd name="adj" fmla="val 11566"/>
            </a:avLst>
          </a:prstGeom>
          <a:gradFill flip="none" rotWithShape="1">
            <a:gsLst>
              <a:gs pos="0">
                <a:srgbClr val="ECEDB5">
                  <a:lumMod val="78000"/>
                </a:srgbClr>
              </a:gs>
              <a:gs pos="50000">
                <a:srgbClr val="ECEDB5"/>
              </a:gs>
              <a:gs pos="100000">
                <a:srgbClr val="ECEDB5">
                  <a:lumMod val="80000"/>
                </a:srgbClr>
              </a:gs>
            </a:gsLst>
            <a:lin ang="16200000" scaled="1"/>
            <a:tileRect/>
          </a:gradFill>
          <a:ln w="19050" cap="flat" cmpd="sng" algn="ctr">
            <a:noFill/>
            <a:prstDash val="solid"/>
          </a:ln>
          <a:effectLst>
            <a:outerShdw blurRad="63500" dist="38100" dir="2700000" algn="tl" rotWithShape="0">
              <a:prstClr val="black">
                <a:alpha val="30000"/>
              </a:prstClr>
            </a:outerShdw>
          </a:effectLst>
        </p:spPr>
        <p:txBody>
          <a:bodyPr lIns="36000" rIns="36000" rtlCol="0" anchor="ctr"/>
          <a:lstStyle/>
          <a:p>
            <a:pPr algn="just" defTabSz="912640"/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\\servvm1\3otdel$\3_отдел\СКАНИРОВАНИЕ ЛД действ. генералов\30 ГЕН\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596681"/>
            <a:ext cx="1872208" cy="2551133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281806" y="2253142"/>
            <a:ext cx="1337866" cy="710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карман </a:t>
            </a:r>
            <a:endParaRPr lang="ru-RU" sz="1200" dirty="0" smtClean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личного </a:t>
            </a:r>
            <a:r>
              <a:rPr lang="ru-RU" sz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дела </a:t>
            </a:r>
            <a:endParaRPr lang="ru-RU" sz="1200" dirty="0" smtClean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прикладываются</a:t>
            </a:r>
            <a:r>
              <a:rPr lang="ru-RU" sz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/>
          <a:p>
            <a:pPr algn="ctr" defTabSz="914400">
              <a:lnSpc>
                <a:spcPct val="85000"/>
              </a:lnSpc>
            </a:pP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ПЕРЕЧЕНЬ ДОКУМЕНТОВ ДЛЯ ОФОРМЛЕНИЯ ЛИЧНОГО ДЕЛА КАНДИДАТА</a:t>
            </a:r>
          </a:p>
        </p:txBody>
      </p:sp>
      <p:sp>
        <p:nvSpPr>
          <p:cNvPr id="19" name="Овал 18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29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72" name="Group 3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11047"/>
              </p:ext>
            </p:extLst>
          </p:nvPr>
        </p:nvGraphicFramePr>
        <p:xfrm>
          <a:off x="170527" y="3038591"/>
          <a:ext cx="4082171" cy="188462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22664"/>
                <a:gridCol w="3859507"/>
              </a:tblGrid>
              <a:tr h="150717">
                <a:tc>
                  <a:txBody>
                    <a:bodyPr/>
                    <a:lstStyle>
                      <a:lvl1pPr marL="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5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1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46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19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772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926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08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235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44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088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32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176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20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264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308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352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карта профессионального психологического отбора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44016">
                <a:tc>
                  <a:txBody>
                    <a:bodyPr/>
                    <a:lstStyle>
                      <a:lvl1pPr marL="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5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1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46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19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772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926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08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235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44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088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32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176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20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264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308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352" algn="l" defTabSz="9140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медицинская карта амбулаторного больного</a:t>
                      </a:r>
                      <a:endParaRPr lang="ru-RU" sz="800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результаты флюорографии (рентгенографии) легких в 2 проекциях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результаты общего (клинического) анализа крови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результаты общего анализа мочи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результаты электрокардиографии в покое и с физическими упражнениями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результаты исследования биологических жидкостей организма человека на основные группы наркотических средств, психотропных веществ и их аналогов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результаты исследования крови на антитела к вирусу иммунодефицита человека, маркеры гепатита «В» и «С», серологических реакций на сифилис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160392">
                <a:tc>
                  <a:txBody>
                    <a:bodyPr/>
                    <a:lstStyle>
                      <a:lvl1pPr marL="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5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1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46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19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772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926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08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235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справка от врача-гинеколога (для граждан женского пола)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  <a:tr h="212815">
                <a:tc>
                  <a:txBody>
                    <a:bodyPr/>
                    <a:lstStyle>
                      <a:lvl1pPr marL="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5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1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464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19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772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926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080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235" algn="l" defTabSz="91431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6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ru-RU" sz="6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53" marR="9553" marT="8594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ysClr val="window" lastClr="FFFFFF">
                            <a:lumMod val="65000"/>
                            <a:alpha val="80000"/>
                          </a:sysClr>
                        </a:gs>
                        <a:gs pos="50000">
                          <a:sysClr val="window" lastClr="FFFFFF">
                            <a:lumMod val="75000"/>
                            <a:alpha val="80000"/>
                          </a:sysClr>
                        </a:gs>
                        <a:gs pos="100000">
                          <a:sysClr val="window" lastClr="FFFFFF">
                            <a:lumMod val="85000"/>
                            <a:alpha val="80000"/>
                          </a:sys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сведения (справки) из специализированных медицинских организаций соответствующего профиля (из психоневрологического, наркологического, </a:t>
                      </a:r>
                      <a:r>
                        <a:rPr lang="ru-RU" sz="800" kern="1200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противо</a:t>
                      </a:r>
                      <a:r>
                        <a:rPr lang="ru-RU" sz="80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-туберкулезного, кожно-венерологического диспансеров)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2B4F31">
                            <a:alpha val="85000"/>
                          </a:srgbClr>
                        </a:gs>
                        <a:gs pos="50000">
                          <a:srgbClr val="386640">
                            <a:alpha val="85000"/>
                          </a:srgbClr>
                        </a:gs>
                        <a:gs pos="100000">
                          <a:srgbClr val="4C8461">
                            <a:alpha val="8500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  <p:pic>
        <p:nvPicPr>
          <p:cNvPr id="20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59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0" y="502569"/>
            <a:ext cx="9141420" cy="4660810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white"/>
              </a:solidFill>
            </a:endParaRPr>
          </a:p>
        </p:txBody>
      </p:sp>
      <p:sp>
        <p:nvSpPr>
          <p:cNvPr id="264" name="Freeform 6"/>
          <p:cNvSpPr>
            <a:spLocks/>
          </p:cNvSpPr>
          <p:nvPr/>
        </p:nvSpPr>
        <p:spPr bwMode="auto">
          <a:xfrm rot="5400000">
            <a:off x="6309079" y="2424663"/>
            <a:ext cx="359144" cy="3833303"/>
          </a:xfrm>
          <a:custGeom>
            <a:avLst/>
            <a:gdLst>
              <a:gd name="T0" fmla="*/ 330 w 330"/>
              <a:gd name="T1" fmla="*/ 0 h 3409"/>
              <a:gd name="T2" fmla="*/ 330 w 330"/>
              <a:gd name="T3" fmla="*/ 3409 h 3409"/>
              <a:gd name="T4" fmla="*/ 0 w 330"/>
              <a:gd name="T5" fmla="*/ 3409 h 3409"/>
              <a:gd name="T6" fmla="*/ 0 w 330"/>
              <a:gd name="T7" fmla="*/ 330 h 3409"/>
              <a:gd name="T8" fmla="*/ 330 w 330"/>
              <a:gd name="T9" fmla="*/ 0 h 3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0" h="3409">
                <a:moveTo>
                  <a:pt x="330" y="0"/>
                </a:moveTo>
                <a:lnTo>
                  <a:pt x="330" y="3409"/>
                </a:lnTo>
                <a:lnTo>
                  <a:pt x="0" y="3409"/>
                </a:lnTo>
                <a:lnTo>
                  <a:pt x="0" y="330"/>
                </a:lnTo>
                <a:lnTo>
                  <a:pt x="330" y="0"/>
                </a:lnTo>
                <a:close/>
              </a:path>
            </a:pathLst>
          </a:custGeom>
          <a:solidFill>
            <a:srgbClr val="646464"/>
          </a:solidFill>
          <a:ln w="57150">
            <a:noFill/>
            <a:round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5" name="Freeform 6"/>
          <p:cNvSpPr>
            <a:spLocks/>
          </p:cNvSpPr>
          <p:nvPr/>
        </p:nvSpPr>
        <p:spPr bwMode="auto">
          <a:xfrm rot="5400000">
            <a:off x="6309079" y="2856711"/>
            <a:ext cx="359144" cy="3833303"/>
          </a:xfrm>
          <a:custGeom>
            <a:avLst/>
            <a:gdLst>
              <a:gd name="T0" fmla="*/ 330 w 330"/>
              <a:gd name="T1" fmla="*/ 0 h 3409"/>
              <a:gd name="T2" fmla="*/ 330 w 330"/>
              <a:gd name="T3" fmla="*/ 3409 h 3409"/>
              <a:gd name="T4" fmla="*/ 0 w 330"/>
              <a:gd name="T5" fmla="*/ 3409 h 3409"/>
              <a:gd name="T6" fmla="*/ 0 w 330"/>
              <a:gd name="T7" fmla="*/ 330 h 3409"/>
              <a:gd name="T8" fmla="*/ 330 w 330"/>
              <a:gd name="T9" fmla="*/ 0 h 3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0" h="3409">
                <a:moveTo>
                  <a:pt x="330" y="0"/>
                </a:moveTo>
                <a:lnTo>
                  <a:pt x="330" y="3409"/>
                </a:lnTo>
                <a:lnTo>
                  <a:pt x="0" y="3409"/>
                </a:lnTo>
                <a:lnTo>
                  <a:pt x="0" y="330"/>
                </a:lnTo>
                <a:lnTo>
                  <a:pt x="330" y="0"/>
                </a:lnTo>
                <a:close/>
              </a:path>
            </a:pathLst>
          </a:custGeom>
          <a:solidFill>
            <a:srgbClr val="646464"/>
          </a:solidFill>
          <a:ln w="57150">
            <a:noFill/>
            <a:round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82" name="Группа 181"/>
          <p:cNvGrpSpPr/>
          <p:nvPr/>
        </p:nvGrpSpPr>
        <p:grpSpPr>
          <a:xfrm>
            <a:off x="179512" y="779570"/>
            <a:ext cx="2232248" cy="2912318"/>
            <a:chOff x="179512" y="682290"/>
            <a:chExt cx="2232248" cy="2912318"/>
          </a:xfrm>
        </p:grpSpPr>
        <p:sp>
          <p:nvSpPr>
            <p:cNvPr id="177" name="Freeform 7682"/>
            <p:cNvSpPr>
              <a:spLocks/>
            </p:cNvSpPr>
            <p:nvPr/>
          </p:nvSpPr>
          <p:spPr bwMode="auto">
            <a:xfrm rot="5400000">
              <a:off x="1256572" y="986766"/>
              <a:ext cx="1454906" cy="855470"/>
            </a:xfrm>
            <a:custGeom>
              <a:avLst/>
              <a:gdLst>
                <a:gd name="T0" fmla="*/ 0 w 475"/>
                <a:gd name="T1" fmla="*/ 312 h 312"/>
                <a:gd name="T2" fmla="*/ 475 w 475"/>
                <a:gd name="T3" fmla="*/ 312 h 312"/>
                <a:gd name="T4" fmla="*/ 475 w 475"/>
                <a:gd name="T5" fmla="*/ 0 h 312"/>
                <a:gd name="T6" fmla="*/ 263 w 475"/>
                <a:gd name="T7" fmla="*/ 0 h 312"/>
                <a:gd name="T8" fmla="*/ 0 w 475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312">
                  <a:moveTo>
                    <a:pt x="0" y="312"/>
                  </a:moveTo>
                  <a:lnTo>
                    <a:pt x="475" y="312"/>
                  </a:lnTo>
                  <a:lnTo>
                    <a:pt x="475" y="0"/>
                  </a:lnTo>
                  <a:lnTo>
                    <a:pt x="263" y="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FFD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79" name="Freeform 7687"/>
            <p:cNvSpPr>
              <a:spLocks/>
            </p:cNvSpPr>
            <p:nvPr/>
          </p:nvSpPr>
          <p:spPr bwMode="auto">
            <a:xfrm rot="5400000">
              <a:off x="1247946" y="2439420"/>
              <a:ext cx="1454906" cy="855470"/>
            </a:xfrm>
            <a:custGeom>
              <a:avLst/>
              <a:gdLst>
                <a:gd name="T0" fmla="*/ 0 w 475"/>
                <a:gd name="T1" fmla="*/ 312 h 312"/>
                <a:gd name="T2" fmla="*/ 475 w 475"/>
                <a:gd name="T3" fmla="*/ 312 h 312"/>
                <a:gd name="T4" fmla="*/ 212 w 475"/>
                <a:gd name="T5" fmla="*/ 0 h 312"/>
                <a:gd name="T6" fmla="*/ 0 w 475"/>
                <a:gd name="T7" fmla="*/ 0 h 312"/>
                <a:gd name="T8" fmla="*/ 0 w 475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312">
                  <a:moveTo>
                    <a:pt x="0" y="312"/>
                  </a:moveTo>
                  <a:lnTo>
                    <a:pt x="475" y="3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FA6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76" name="Rectangle 7681"/>
            <p:cNvSpPr>
              <a:spLocks noChangeArrowheads="1"/>
            </p:cNvSpPr>
            <p:nvPr/>
          </p:nvSpPr>
          <p:spPr bwMode="auto">
            <a:xfrm rot="5400000">
              <a:off x="144761" y="725667"/>
              <a:ext cx="1454906" cy="1368152"/>
            </a:xfrm>
            <a:prstGeom prst="rect">
              <a:avLst/>
            </a:prstGeom>
            <a:solidFill>
              <a:srgbClr val="FFE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78" name="Rectangle 7686"/>
            <p:cNvSpPr>
              <a:spLocks noChangeArrowheads="1"/>
            </p:cNvSpPr>
            <p:nvPr/>
          </p:nvSpPr>
          <p:spPr bwMode="auto">
            <a:xfrm rot="5400000">
              <a:off x="144761" y="2183079"/>
              <a:ext cx="1454906" cy="1368152"/>
            </a:xfrm>
            <a:prstGeom prst="rect">
              <a:avLst/>
            </a:prstGeom>
            <a:solidFill>
              <a:srgbClr val="FC99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79512" y="964696"/>
              <a:ext cx="1276632" cy="84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prstClr val="black"/>
                  </a:solidFill>
                </a:rPr>
                <a:t>ПУНКТ ОТБОРА</a:t>
              </a:r>
            </a:p>
            <a:p>
              <a:pPr algn="ctr"/>
              <a:endParaRPr lang="ru-RU" sz="12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офицер по </a:t>
              </a: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тестированию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79512" y="2373352"/>
              <a:ext cx="1476686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prstClr val="black"/>
                  </a:solidFill>
                </a:rPr>
                <a:t>ВОИНСКАЯ ЧАСТЬ</a:t>
              </a:r>
            </a:p>
            <a:p>
              <a:pPr algn="ctr"/>
              <a:endParaRPr lang="ru-RU" sz="12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психолог, </a:t>
              </a: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нештатная группа </a:t>
              </a: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профотбора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1782818" y="543668"/>
            <a:ext cx="7433190" cy="3197696"/>
            <a:chOff x="1739688" y="915566"/>
            <a:chExt cx="7433190" cy="3197696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3120588" y="1131590"/>
              <a:ext cx="4763411" cy="2780489"/>
              <a:chOff x="2051720" y="1419622"/>
              <a:chExt cx="6233013" cy="2780489"/>
            </a:xfrm>
          </p:grpSpPr>
          <p:grpSp>
            <p:nvGrpSpPr>
              <p:cNvPr id="29" name="Group 4"/>
              <p:cNvGrpSpPr>
                <a:grpSpLocks noChangeAspect="1"/>
              </p:cNvGrpSpPr>
              <p:nvPr/>
            </p:nvGrpSpPr>
            <p:grpSpPr bwMode="auto">
              <a:xfrm>
                <a:off x="2051720" y="1419622"/>
                <a:ext cx="6233013" cy="2780489"/>
                <a:chOff x="2465" y="794"/>
                <a:chExt cx="3356" cy="2728"/>
              </a:xfrm>
            </p:grpSpPr>
            <p:sp>
              <p:nvSpPr>
                <p:cNvPr id="30" name="Rectangle 5"/>
                <p:cNvSpPr>
                  <a:spLocks noChangeArrowheads="1"/>
                </p:cNvSpPr>
                <p:nvPr/>
              </p:nvSpPr>
              <p:spPr bwMode="auto">
                <a:xfrm>
                  <a:off x="4000" y="794"/>
                  <a:ext cx="1771" cy="618"/>
                </a:xfrm>
                <a:prstGeom prst="rect">
                  <a:avLst/>
                </a:prstGeom>
                <a:solidFill>
                  <a:srgbClr val="8CA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6"/>
                <p:cNvSpPr>
                  <a:spLocks/>
                </p:cNvSpPr>
                <p:nvPr/>
              </p:nvSpPr>
              <p:spPr bwMode="auto">
                <a:xfrm>
                  <a:off x="4000" y="1497"/>
                  <a:ext cx="1821" cy="618"/>
                </a:xfrm>
                <a:custGeom>
                  <a:avLst/>
                  <a:gdLst>
                    <a:gd name="T0" fmla="*/ 0 w 878"/>
                    <a:gd name="T1" fmla="*/ 0 h 261"/>
                    <a:gd name="T2" fmla="*/ 878 w 878"/>
                    <a:gd name="T3" fmla="*/ 0 h 261"/>
                    <a:gd name="T4" fmla="*/ 878 w 878"/>
                    <a:gd name="T5" fmla="*/ 261 h 261"/>
                    <a:gd name="T6" fmla="*/ 0 w 878"/>
                    <a:gd name="T7" fmla="*/ 261 h 261"/>
                    <a:gd name="T8" fmla="*/ 0 w 878"/>
                    <a:gd name="T9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8" h="261">
                      <a:moveTo>
                        <a:pt x="0" y="0"/>
                      </a:moveTo>
                      <a:cubicBezTo>
                        <a:pt x="275" y="0"/>
                        <a:pt x="604" y="0"/>
                        <a:pt x="878" y="0"/>
                      </a:cubicBezTo>
                      <a:cubicBezTo>
                        <a:pt x="878" y="87"/>
                        <a:pt x="878" y="174"/>
                        <a:pt x="878" y="261"/>
                      </a:cubicBezTo>
                      <a:cubicBezTo>
                        <a:pt x="604" y="261"/>
                        <a:pt x="275" y="261"/>
                        <a:pt x="0" y="261"/>
                      </a:cubicBezTo>
                      <a:cubicBezTo>
                        <a:pt x="0" y="174"/>
                        <a:pt x="0" y="8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7"/>
                <p:cNvSpPr>
                  <a:spLocks/>
                </p:cNvSpPr>
                <p:nvPr/>
              </p:nvSpPr>
              <p:spPr bwMode="auto">
                <a:xfrm>
                  <a:off x="4000" y="2200"/>
                  <a:ext cx="1705" cy="618"/>
                </a:xfrm>
                <a:custGeom>
                  <a:avLst/>
                  <a:gdLst>
                    <a:gd name="T0" fmla="*/ 0 w 878"/>
                    <a:gd name="T1" fmla="*/ 0 h 261"/>
                    <a:gd name="T2" fmla="*/ 878 w 878"/>
                    <a:gd name="T3" fmla="*/ 0 h 261"/>
                    <a:gd name="T4" fmla="*/ 878 w 878"/>
                    <a:gd name="T5" fmla="*/ 261 h 261"/>
                    <a:gd name="T6" fmla="*/ 0 w 878"/>
                    <a:gd name="T7" fmla="*/ 261 h 261"/>
                    <a:gd name="T8" fmla="*/ 0 w 878"/>
                    <a:gd name="T9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8" h="261">
                      <a:moveTo>
                        <a:pt x="0" y="0"/>
                      </a:moveTo>
                      <a:cubicBezTo>
                        <a:pt x="275" y="0"/>
                        <a:pt x="604" y="0"/>
                        <a:pt x="878" y="0"/>
                      </a:cubicBezTo>
                      <a:cubicBezTo>
                        <a:pt x="878" y="87"/>
                        <a:pt x="878" y="174"/>
                        <a:pt x="878" y="261"/>
                      </a:cubicBezTo>
                      <a:cubicBezTo>
                        <a:pt x="604" y="261"/>
                        <a:pt x="275" y="261"/>
                        <a:pt x="0" y="261"/>
                      </a:cubicBezTo>
                      <a:cubicBezTo>
                        <a:pt x="0" y="174"/>
                        <a:pt x="0" y="87"/>
                        <a:pt x="0" y="0"/>
                      </a:cubicBezTo>
                      <a:close/>
                    </a:path>
                  </a:pathLst>
                </a:custGeom>
                <a:solidFill>
                  <a:srgbClr val="D0BD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Rectangle 8"/>
                <p:cNvSpPr>
                  <a:spLocks noChangeArrowheads="1"/>
                </p:cNvSpPr>
                <p:nvPr/>
              </p:nvSpPr>
              <p:spPr bwMode="auto">
                <a:xfrm>
                  <a:off x="4000" y="2903"/>
                  <a:ext cx="1705" cy="61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Rectangle 9"/>
                <p:cNvSpPr>
                  <a:spLocks noChangeArrowheads="1"/>
                </p:cNvSpPr>
                <p:nvPr/>
              </p:nvSpPr>
              <p:spPr bwMode="auto">
                <a:xfrm>
                  <a:off x="2472" y="1364"/>
                  <a:ext cx="929" cy="358"/>
                </a:xfrm>
                <a:prstGeom prst="rect">
                  <a:avLst/>
                </a:prstGeom>
                <a:solidFill>
                  <a:srgbClr val="83A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10"/>
                <p:cNvSpPr>
                  <a:spLocks/>
                </p:cNvSpPr>
                <p:nvPr/>
              </p:nvSpPr>
              <p:spPr bwMode="auto">
                <a:xfrm>
                  <a:off x="2472" y="1774"/>
                  <a:ext cx="929" cy="358"/>
                </a:xfrm>
                <a:custGeom>
                  <a:avLst/>
                  <a:gdLst>
                    <a:gd name="T0" fmla="*/ 0 w 393"/>
                    <a:gd name="T1" fmla="*/ 0 h 151"/>
                    <a:gd name="T2" fmla="*/ 393 w 393"/>
                    <a:gd name="T3" fmla="*/ 0 h 151"/>
                    <a:gd name="T4" fmla="*/ 393 w 393"/>
                    <a:gd name="T5" fmla="*/ 151 h 151"/>
                    <a:gd name="T6" fmla="*/ 0 w 393"/>
                    <a:gd name="T7" fmla="*/ 151 h 151"/>
                    <a:gd name="T8" fmla="*/ 0 w 393"/>
                    <a:gd name="T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3" h="151">
                      <a:moveTo>
                        <a:pt x="0" y="0"/>
                      </a:moveTo>
                      <a:cubicBezTo>
                        <a:pt x="131" y="0"/>
                        <a:pt x="262" y="0"/>
                        <a:pt x="393" y="0"/>
                      </a:cubicBezTo>
                      <a:cubicBezTo>
                        <a:pt x="393" y="50"/>
                        <a:pt x="393" y="101"/>
                        <a:pt x="393" y="151"/>
                      </a:cubicBezTo>
                      <a:cubicBezTo>
                        <a:pt x="262" y="151"/>
                        <a:pt x="131" y="151"/>
                        <a:pt x="0" y="151"/>
                      </a:cubicBezTo>
                      <a:cubicBezTo>
                        <a:pt x="0" y="101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11"/>
                <p:cNvSpPr>
                  <a:spLocks/>
                </p:cNvSpPr>
                <p:nvPr/>
              </p:nvSpPr>
              <p:spPr bwMode="auto">
                <a:xfrm>
                  <a:off x="2472" y="2184"/>
                  <a:ext cx="929" cy="357"/>
                </a:xfrm>
                <a:custGeom>
                  <a:avLst/>
                  <a:gdLst>
                    <a:gd name="T0" fmla="*/ 0 w 393"/>
                    <a:gd name="T1" fmla="*/ 0 h 151"/>
                    <a:gd name="T2" fmla="*/ 393 w 393"/>
                    <a:gd name="T3" fmla="*/ 0 h 151"/>
                    <a:gd name="T4" fmla="*/ 393 w 393"/>
                    <a:gd name="T5" fmla="*/ 151 h 151"/>
                    <a:gd name="T6" fmla="*/ 0 w 393"/>
                    <a:gd name="T7" fmla="*/ 151 h 151"/>
                    <a:gd name="T8" fmla="*/ 0 w 393"/>
                    <a:gd name="T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3" h="151">
                      <a:moveTo>
                        <a:pt x="0" y="0"/>
                      </a:moveTo>
                      <a:cubicBezTo>
                        <a:pt x="131" y="0"/>
                        <a:pt x="262" y="0"/>
                        <a:pt x="393" y="0"/>
                      </a:cubicBezTo>
                      <a:cubicBezTo>
                        <a:pt x="393" y="50"/>
                        <a:pt x="393" y="101"/>
                        <a:pt x="393" y="151"/>
                      </a:cubicBezTo>
                      <a:cubicBezTo>
                        <a:pt x="262" y="151"/>
                        <a:pt x="131" y="151"/>
                        <a:pt x="0" y="151"/>
                      </a:cubicBezTo>
                      <a:cubicBezTo>
                        <a:pt x="0" y="101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BEB9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ectangle 12"/>
                <p:cNvSpPr>
                  <a:spLocks noChangeArrowheads="1"/>
                </p:cNvSpPr>
                <p:nvPr/>
              </p:nvSpPr>
              <p:spPr bwMode="auto">
                <a:xfrm>
                  <a:off x="2472" y="2593"/>
                  <a:ext cx="929" cy="35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 13"/>
                <p:cNvSpPr>
                  <a:spLocks/>
                </p:cNvSpPr>
                <p:nvPr/>
              </p:nvSpPr>
              <p:spPr bwMode="auto">
                <a:xfrm>
                  <a:off x="3401" y="794"/>
                  <a:ext cx="599" cy="928"/>
                </a:xfrm>
                <a:custGeom>
                  <a:avLst/>
                  <a:gdLst>
                    <a:gd name="T0" fmla="*/ 0 w 599"/>
                    <a:gd name="T1" fmla="*/ 570 h 928"/>
                    <a:gd name="T2" fmla="*/ 599 w 599"/>
                    <a:gd name="T3" fmla="*/ 0 h 928"/>
                    <a:gd name="T4" fmla="*/ 599 w 599"/>
                    <a:gd name="T5" fmla="*/ 618 h 928"/>
                    <a:gd name="T6" fmla="*/ 0 w 599"/>
                    <a:gd name="T7" fmla="*/ 928 h 928"/>
                    <a:gd name="T8" fmla="*/ 0 w 599"/>
                    <a:gd name="T9" fmla="*/ 570 h 9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9" h="928">
                      <a:moveTo>
                        <a:pt x="0" y="570"/>
                      </a:moveTo>
                      <a:lnTo>
                        <a:pt x="599" y="0"/>
                      </a:lnTo>
                      <a:lnTo>
                        <a:pt x="599" y="618"/>
                      </a:lnTo>
                      <a:lnTo>
                        <a:pt x="0" y="928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rgbClr val="6D88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14"/>
                <p:cNvSpPr>
                  <a:spLocks/>
                </p:cNvSpPr>
                <p:nvPr/>
              </p:nvSpPr>
              <p:spPr bwMode="auto">
                <a:xfrm>
                  <a:off x="3401" y="2593"/>
                  <a:ext cx="599" cy="929"/>
                </a:xfrm>
                <a:custGeom>
                  <a:avLst/>
                  <a:gdLst>
                    <a:gd name="T0" fmla="*/ 0 w 599"/>
                    <a:gd name="T1" fmla="*/ 358 h 929"/>
                    <a:gd name="T2" fmla="*/ 599 w 599"/>
                    <a:gd name="T3" fmla="*/ 929 h 929"/>
                    <a:gd name="T4" fmla="*/ 599 w 599"/>
                    <a:gd name="T5" fmla="*/ 310 h 929"/>
                    <a:gd name="T6" fmla="*/ 0 w 599"/>
                    <a:gd name="T7" fmla="*/ 0 h 929"/>
                    <a:gd name="T8" fmla="*/ 0 w 599"/>
                    <a:gd name="T9" fmla="*/ 358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9" h="929">
                      <a:moveTo>
                        <a:pt x="0" y="358"/>
                      </a:moveTo>
                      <a:lnTo>
                        <a:pt x="599" y="929"/>
                      </a:lnTo>
                      <a:lnTo>
                        <a:pt x="599" y="310"/>
                      </a:lnTo>
                      <a:lnTo>
                        <a:pt x="0" y="0"/>
                      </a:lnTo>
                      <a:lnTo>
                        <a:pt x="0" y="358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15"/>
                <p:cNvSpPr>
                  <a:spLocks/>
                </p:cNvSpPr>
                <p:nvPr/>
              </p:nvSpPr>
              <p:spPr bwMode="auto">
                <a:xfrm>
                  <a:off x="3401" y="2184"/>
                  <a:ext cx="599" cy="634"/>
                </a:xfrm>
                <a:custGeom>
                  <a:avLst/>
                  <a:gdLst>
                    <a:gd name="T0" fmla="*/ 599 w 599"/>
                    <a:gd name="T1" fmla="*/ 16 h 634"/>
                    <a:gd name="T2" fmla="*/ 599 w 599"/>
                    <a:gd name="T3" fmla="*/ 634 h 634"/>
                    <a:gd name="T4" fmla="*/ 0 w 599"/>
                    <a:gd name="T5" fmla="*/ 357 h 634"/>
                    <a:gd name="T6" fmla="*/ 0 w 599"/>
                    <a:gd name="T7" fmla="*/ 0 h 634"/>
                    <a:gd name="T8" fmla="*/ 599 w 599"/>
                    <a:gd name="T9" fmla="*/ 16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9" h="634">
                      <a:moveTo>
                        <a:pt x="599" y="16"/>
                      </a:moveTo>
                      <a:lnTo>
                        <a:pt x="599" y="634"/>
                      </a:lnTo>
                      <a:lnTo>
                        <a:pt x="0" y="357"/>
                      </a:lnTo>
                      <a:lnTo>
                        <a:pt x="0" y="0"/>
                      </a:lnTo>
                      <a:lnTo>
                        <a:pt x="599" y="16"/>
                      </a:lnTo>
                      <a:close/>
                    </a:path>
                  </a:pathLst>
                </a:custGeom>
                <a:solidFill>
                  <a:srgbClr val="8575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16"/>
                <p:cNvSpPr>
                  <a:spLocks/>
                </p:cNvSpPr>
                <p:nvPr/>
              </p:nvSpPr>
              <p:spPr bwMode="auto">
                <a:xfrm>
                  <a:off x="3401" y="1497"/>
                  <a:ext cx="599" cy="635"/>
                </a:xfrm>
                <a:custGeom>
                  <a:avLst/>
                  <a:gdLst>
                    <a:gd name="T0" fmla="*/ 599 w 599"/>
                    <a:gd name="T1" fmla="*/ 618 h 635"/>
                    <a:gd name="T2" fmla="*/ 599 w 599"/>
                    <a:gd name="T3" fmla="*/ 0 h 635"/>
                    <a:gd name="T4" fmla="*/ 0 w 599"/>
                    <a:gd name="T5" fmla="*/ 277 h 635"/>
                    <a:gd name="T6" fmla="*/ 0 w 599"/>
                    <a:gd name="T7" fmla="*/ 635 h 635"/>
                    <a:gd name="T8" fmla="*/ 599 w 599"/>
                    <a:gd name="T9" fmla="*/ 61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9" h="635">
                      <a:moveTo>
                        <a:pt x="599" y="618"/>
                      </a:moveTo>
                      <a:lnTo>
                        <a:pt x="599" y="0"/>
                      </a:lnTo>
                      <a:lnTo>
                        <a:pt x="0" y="277"/>
                      </a:lnTo>
                      <a:lnTo>
                        <a:pt x="0" y="635"/>
                      </a:lnTo>
                      <a:lnTo>
                        <a:pt x="599" y="618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19"/>
                <p:cNvSpPr>
                  <a:spLocks/>
                </p:cNvSpPr>
                <p:nvPr/>
              </p:nvSpPr>
              <p:spPr bwMode="auto">
                <a:xfrm>
                  <a:off x="2465" y="3261"/>
                  <a:ext cx="7" cy="10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3 w 3"/>
                    <a:gd name="T5" fmla="*/ 0 h 4"/>
                    <a:gd name="T6" fmla="*/ 0 w 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46BD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9" name="Прямоугольник 58"/>
              <p:cNvSpPr/>
              <p:nvPr/>
            </p:nvSpPr>
            <p:spPr>
              <a:xfrm>
                <a:off x="4850468" y="1589516"/>
                <a:ext cx="3179059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ru-RU" sz="1200" b="1" dirty="0" smtClean="0">
                    <a:solidFill>
                      <a:prstClr val="white"/>
                    </a:solidFill>
                  </a:rPr>
                  <a:t>РЕКОМЕНДУЕТСЯ В 1-Ю ОЧЕРЕДЬ</a:t>
                </a:r>
                <a:endParaRPr lang="ru-RU" sz="12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5525246" y="2355726"/>
                <a:ext cx="1800462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200" b="1" dirty="0" smtClean="0">
                    <a:solidFill>
                      <a:prstClr val="white"/>
                    </a:solidFill>
                  </a:rPr>
                  <a:t>РЕКОМЕНДУЕТСЯ </a:t>
                </a: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4941254" y="3003798"/>
                <a:ext cx="2652993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200" b="1" dirty="0" smtClean="0">
                    <a:solidFill>
                      <a:prstClr val="white"/>
                    </a:solidFill>
                  </a:rPr>
                  <a:t>РЕКОМЕНДУЕТСЯ УСЛОВНО</a:t>
                </a:r>
                <a:endParaRPr lang="ru-RU" sz="11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5431022" y="3723878"/>
                <a:ext cx="2026998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200" b="1" dirty="0" smtClean="0">
                    <a:solidFill>
                      <a:prstClr val="white"/>
                    </a:solidFill>
                  </a:rPr>
                  <a:t>НЕ РЕКОМЕНДУЕТСЯ</a:t>
                </a:r>
                <a:endParaRPr lang="ru-RU" sz="12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15" name="Группа 114"/>
            <p:cNvGrpSpPr/>
            <p:nvPr/>
          </p:nvGrpSpPr>
          <p:grpSpPr>
            <a:xfrm>
              <a:off x="1739688" y="915566"/>
              <a:ext cx="2929781" cy="3197696"/>
              <a:chOff x="1040982" y="915566"/>
              <a:chExt cx="2929781" cy="3197696"/>
            </a:xfrm>
          </p:grpSpPr>
          <p:grpSp>
            <p:nvGrpSpPr>
              <p:cNvPr id="66" name="Group 147"/>
              <p:cNvGrpSpPr/>
              <p:nvPr/>
            </p:nvGrpSpPr>
            <p:grpSpPr>
              <a:xfrm>
                <a:off x="1040982" y="915566"/>
                <a:ext cx="2929781" cy="3197696"/>
                <a:chOff x="3920581" y="1729535"/>
                <a:chExt cx="4225925" cy="5141912"/>
              </a:xfrm>
            </p:grpSpPr>
            <p:grpSp>
              <p:nvGrpSpPr>
                <p:cNvPr id="67" name="Group 100"/>
                <p:cNvGrpSpPr/>
                <p:nvPr/>
              </p:nvGrpSpPr>
              <p:grpSpPr>
                <a:xfrm>
                  <a:off x="3920581" y="1729535"/>
                  <a:ext cx="4225925" cy="5141912"/>
                  <a:chOff x="5328117" y="1745254"/>
                  <a:chExt cx="4225925" cy="5141912"/>
                </a:xfrm>
              </p:grpSpPr>
              <p:sp>
                <p:nvSpPr>
                  <p:cNvPr id="78" name="Freeform 5"/>
                  <p:cNvSpPr>
                    <a:spLocks/>
                  </p:cNvSpPr>
                  <p:nvPr/>
                </p:nvSpPr>
                <p:spPr bwMode="auto">
                  <a:xfrm>
                    <a:off x="5655142" y="1745254"/>
                    <a:ext cx="2609850" cy="1939925"/>
                  </a:xfrm>
                  <a:custGeom>
                    <a:avLst/>
                    <a:gdLst>
                      <a:gd name="T0" fmla="*/ 820 w 886"/>
                      <a:gd name="T1" fmla="*/ 261 h 659"/>
                      <a:gd name="T2" fmla="*/ 750 w 886"/>
                      <a:gd name="T3" fmla="*/ 290 h 659"/>
                      <a:gd name="T4" fmla="*/ 724 w 886"/>
                      <a:gd name="T5" fmla="*/ 251 h 659"/>
                      <a:gd name="T6" fmla="*/ 723 w 886"/>
                      <a:gd name="T7" fmla="*/ 251 h 659"/>
                      <a:gd name="T8" fmla="*/ 723 w 886"/>
                      <a:gd name="T9" fmla="*/ 5 h 659"/>
                      <a:gd name="T10" fmla="*/ 644 w 886"/>
                      <a:gd name="T11" fmla="*/ 0 h 659"/>
                      <a:gd name="T12" fmla="*/ 148 w 886"/>
                      <a:gd name="T13" fmla="*/ 189 h 659"/>
                      <a:gd name="T14" fmla="*/ 7 w 886"/>
                      <a:gd name="T15" fmla="*/ 573 h 659"/>
                      <a:gd name="T16" fmla="*/ 6 w 886"/>
                      <a:gd name="T17" fmla="*/ 586 h 659"/>
                      <a:gd name="T18" fmla="*/ 0 w 886"/>
                      <a:gd name="T19" fmla="*/ 659 h 659"/>
                      <a:gd name="T20" fmla="*/ 175 w 886"/>
                      <a:gd name="T21" fmla="*/ 659 h 659"/>
                      <a:gd name="T22" fmla="*/ 175 w 886"/>
                      <a:gd name="T23" fmla="*/ 659 h 659"/>
                      <a:gd name="T24" fmla="*/ 214 w 886"/>
                      <a:gd name="T25" fmla="*/ 632 h 659"/>
                      <a:gd name="T26" fmla="*/ 185 w 886"/>
                      <a:gd name="T27" fmla="*/ 563 h 659"/>
                      <a:gd name="T28" fmla="*/ 311 w 886"/>
                      <a:gd name="T29" fmla="*/ 563 h 659"/>
                      <a:gd name="T30" fmla="*/ 282 w 886"/>
                      <a:gd name="T31" fmla="*/ 632 h 659"/>
                      <a:gd name="T32" fmla="*/ 336 w 886"/>
                      <a:gd name="T33" fmla="*/ 659 h 659"/>
                      <a:gd name="T34" fmla="*/ 723 w 886"/>
                      <a:gd name="T35" fmla="*/ 659 h 659"/>
                      <a:gd name="T36" fmla="*/ 723 w 886"/>
                      <a:gd name="T37" fmla="*/ 412 h 659"/>
                      <a:gd name="T38" fmla="*/ 750 w 886"/>
                      <a:gd name="T39" fmla="*/ 358 h 659"/>
                      <a:gd name="T40" fmla="*/ 820 w 886"/>
                      <a:gd name="T41" fmla="*/ 387 h 659"/>
                      <a:gd name="T42" fmla="*/ 820 w 886"/>
                      <a:gd name="T43" fmla="*/ 261 h 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86" h="659">
                        <a:moveTo>
                          <a:pt x="820" y="261"/>
                        </a:moveTo>
                        <a:cubicBezTo>
                          <a:pt x="781" y="255"/>
                          <a:pt x="777" y="277"/>
                          <a:pt x="750" y="290"/>
                        </a:cubicBezTo>
                        <a:cubicBezTo>
                          <a:pt x="737" y="296"/>
                          <a:pt x="726" y="287"/>
                          <a:pt x="724" y="251"/>
                        </a:cubicBezTo>
                        <a:cubicBezTo>
                          <a:pt x="723" y="251"/>
                          <a:pt x="723" y="251"/>
                          <a:pt x="723" y="251"/>
                        </a:cubicBezTo>
                        <a:cubicBezTo>
                          <a:pt x="723" y="5"/>
                          <a:pt x="723" y="5"/>
                          <a:pt x="723" y="5"/>
                        </a:cubicBezTo>
                        <a:cubicBezTo>
                          <a:pt x="697" y="1"/>
                          <a:pt x="671" y="0"/>
                          <a:pt x="644" y="0"/>
                        </a:cubicBezTo>
                        <a:cubicBezTo>
                          <a:pt x="416" y="0"/>
                          <a:pt x="259" y="60"/>
                          <a:pt x="148" y="189"/>
                        </a:cubicBezTo>
                        <a:cubicBezTo>
                          <a:pt x="36" y="319"/>
                          <a:pt x="16" y="497"/>
                          <a:pt x="7" y="573"/>
                        </a:cubicBezTo>
                        <a:cubicBezTo>
                          <a:pt x="7" y="578"/>
                          <a:pt x="6" y="583"/>
                          <a:pt x="6" y="586"/>
                        </a:cubicBezTo>
                        <a:cubicBezTo>
                          <a:pt x="2" y="616"/>
                          <a:pt x="0" y="640"/>
                          <a:pt x="0" y="659"/>
                        </a:cubicBezTo>
                        <a:cubicBezTo>
                          <a:pt x="175" y="659"/>
                          <a:pt x="175" y="659"/>
                          <a:pt x="175" y="659"/>
                        </a:cubicBezTo>
                        <a:cubicBezTo>
                          <a:pt x="175" y="659"/>
                          <a:pt x="175" y="659"/>
                          <a:pt x="175" y="659"/>
                        </a:cubicBezTo>
                        <a:cubicBezTo>
                          <a:pt x="211" y="656"/>
                          <a:pt x="220" y="645"/>
                          <a:pt x="214" y="632"/>
                        </a:cubicBezTo>
                        <a:cubicBezTo>
                          <a:pt x="202" y="605"/>
                          <a:pt x="179" y="601"/>
                          <a:pt x="185" y="563"/>
                        </a:cubicBezTo>
                        <a:cubicBezTo>
                          <a:pt x="195" y="496"/>
                          <a:pt x="301" y="496"/>
                          <a:pt x="311" y="563"/>
                        </a:cubicBezTo>
                        <a:cubicBezTo>
                          <a:pt x="317" y="601"/>
                          <a:pt x="295" y="605"/>
                          <a:pt x="282" y="632"/>
                        </a:cubicBezTo>
                        <a:cubicBezTo>
                          <a:pt x="276" y="647"/>
                          <a:pt x="287" y="659"/>
                          <a:pt x="336" y="659"/>
                        </a:cubicBezTo>
                        <a:cubicBezTo>
                          <a:pt x="723" y="659"/>
                          <a:pt x="723" y="659"/>
                          <a:pt x="723" y="659"/>
                        </a:cubicBezTo>
                        <a:cubicBezTo>
                          <a:pt x="723" y="412"/>
                          <a:pt x="723" y="412"/>
                          <a:pt x="723" y="412"/>
                        </a:cubicBezTo>
                        <a:cubicBezTo>
                          <a:pt x="723" y="363"/>
                          <a:pt x="735" y="352"/>
                          <a:pt x="750" y="358"/>
                        </a:cubicBezTo>
                        <a:cubicBezTo>
                          <a:pt x="777" y="370"/>
                          <a:pt x="781" y="393"/>
                          <a:pt x="820" y="387"/>
                        </a:cubicBezTo>
                        <a:cubicBezTo>
                          <a:pt x="886" y="377"/>
                          <a:pt x="886" y="271"/>
                          <a:pt x="820" y="261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 w="38100">
                    <a:solidFill>
                      <a:schemeClr val="bg1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9" name="Freeform 6"/>
                  <p:cNvSpPr>
                    <a:spLocks/>
                  </p:cNvSpPr>
                  <p:nvPr/>
                </p:nvSpPr>
                <p:spPr bwMode="auto">
                  <a:xfrm>
                    <a:off x="5696417" y="4878979"/>
                    <a:ext cx="3819525" cy="2008187"/>
                  </a:xfrm>
                  <a:custGeom>
                    <a:avLst/>
                    <a:gdLst>
                      <a:gd name="T0" fmla="*/ 424 w 1297"/>
                      <a:gd name="T1" fmla="*/ 682 h 682"/>
                      <a:gd name="T2" fmla="*/ 1297 w 1297"/>
                      <a:gd name="T3" fmla="*/ 682 h 682"/>
                      <a:gd name="T4" fmla="*/ 1128 w 1297"/>
                      <a:gd name="T5" fmla="*/ 516 h 682"/>
                      <a:gd name="T6" fmla="*/ 1040 w 1297"/>
                      <a:gd name="T7" fmla="*/ 198 h 682"/>
                      <a:gd name="T8" fmla="*/ 1048 w 1297"/>
                      <a:gd name="T9" fmla="*/ 162 h 682"/>
                      <a:gd name="T10" fmla="*/ 782 w 1297"/>
                      <a:gd name="T11" fmla="*/ 162 h 682"/>
                      <a:gd name="T12" fmla="*/ 728 w 1297"/>
                      <a:gd name="T13" fmla="*/ 136 h 682"/>
                      <a:gd name="T14" fmla="*/ 757 w 1297"/>
                      <a:gd name="T15" fmla="*/ 66 h 682"/>
                      <a:gd name="T16" fmla="*/ 631 w 1297"/>
                      <a:gd name="T17" fmla="*/ 66 h 682"/>
                      <a:gd name="T18" fmla="*/ 660 w 1297"/>
                      <a:gd name="T19" fmla="*/ 136 h 682"/>
                      <a:gd name="T20" fmla="*/ 621 w 1297"/>
                      <a:gd name="T21" fmla="*/ 162 h 682"/>
                      <a:gd name="T22" fmla="*/ 621 w 1297"/>
                      <a:gd name="T23" fmla="*/ 162 h 682"/>
                      <a:gd name="T24" fmla="*/ 539 w 1297"/>
                      <a:gd name="T25" fmla="*/ 162 h 682"/>
                      <a:gd name="T26" fmla="*/ 308 w 1297"/>
                      <a:gd name="T27" fmla="*/ 162 h 682"/>
                      <a:gd name="T28" fmla="*/ 308 w 1297"/>
                      <a:gd name="T29" fmla="*/ 163 h 682"/>
                      <a:gd name="T30" fmla="*/ 270 w 1297"/>
                      <a:gd name="T31" fmla="*/ 189 h 682"/>
                      <a:gd name="T32" fmla="*/ 299 w 1297"/>
                      <a:gd name="T33" fmla="*/ 259 h 682"/>
                      <a:gd name="T34" fmla="*/ 173 w 1297"/>
                      <a:gd name="T35" fmla="*/ 259 h 682"/>
                      <a:gd name="T36" fmla="*/ 202 w 1297"/>
                      <a:gd name="T37" fmla="*/ 189 h 682"/>
                      <a:gd name="T38" fmla="*/ 147 w 1297"/>
                      <a:gd name="T39" fmla="*/ 162 h 682"/>
                      <a:gd name="T40" fmla="*/ 0 w 1297"/>
                      <a:gd name="T41" fmla="*/ 162 h 682"/>
                      <a:gd name="T42" fmla="*/ 8 w 1297"/>
                      <a:gd name="T43" fmla="*/ 173 h 682"/>
                      <a:gd name="T44" fmla="*/ 28 w 1297"/>
                      <a:gd name="T45" fmla="*/ 249 h 682"/>
                      <a:gd name="T46" fmla="*/ 35 w 1297"/>
                      <a:gd name="T47" fmla="*/ 256 h 682"/>
                      <a:gd name="T48" fmla="*/ 45 w 1297"/>
                      <a:gd name="T49" fmla="*/ 288 h 682"/>
                      <a:gd name="T50" fmla="*/ 103 w 1297"/>
                      <a:gd name="T51" fmla="*/ 473 h 682"/>
                      <a:gd name="T52" fmla="*/ 202 w 1297"/>
                      <a:gd name="T53" fmla="*/ 491 h 682"/>
                      <a:gd name="T54" fmla="*/ 323 w 1297"/>
                      <a:gd name="T55" fmla="*/ 478 h 682"/>
                      <a:gd name="T56" fmla="*/ 358 w 1297"/>
                      <a:gd name="T57" fmla="*/ 473 h 682"/>
                      <a:gd name="T58" fmla="*/ 392 w 1297"/>
                      <a:gd name="T59" fmla="*/ 468 h 682"/>
                      <a:gd name="T60" fmla="*/ 396 w 1297"/>
                      <a:gd name="T61" fmla="*/ 467 h 682"/>
                      <a:gd name="T62" fmla="*/ 431 w 1297"/>
                      <a:gd name="T63" fmla="*/ 571 h 682"/>
                      <a:gd name="T64" fmla="*/ 441 w 1297"/>
                      <a:gd name="T65" fmla="*/ 633 h 682"/>
                      <a:gd name="T66" fmla="*/ 424 w 1297"/>
                      <a:gd name="T67" fmla="*/ 682 h 6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297" h="682">
                        <a:moveTo>
                          <a:pt x="424" y="682"/>
                        </a:moveTo>
                        <a:cubicBezTo>
                          <a:pt x="1297" y="682"/>
                          <a:pt x="1297" y="682"/>
                          <a:pt x="1297" y="682"/>
                        </a:cubicBezTo>
                        <a:cubicBezTo>
                          <a:pt x="1254" y="649"/>
                          <a:pt x="1161" y="573"/>
                          <a:pt x="1128" y="516"/>
                        </a:cubicBezTo>
                        <a:cubicBezTo>
                          <a:pt x="1102" y="473"/>
                          <a:pt x="1020" y="321"/>
                          <a:pt x="1040" y="198"/>
                        </a:cubicBezTo>
                        <a:cubicBezTo>
                          <a:pt x="1042" y="185"/>
                          <a:pt x="1045" y="173"/>
                          <a:pt x="1048" y="162"/>
                        </a:cubicBezTo>
                        <a:cubicBezTo>
                          <a:pt x="782" y="162"/>
                          <a:pt x="782" y="162"/>
                          <a:pt x="782" y="162"/>
                        </a:cubicBezTo>
                        <a:cubicBezTo>
                          <a:pt x="733" y="162"/>
                          <a:pt x="722" y="150"/>
                          <a:pt x="728" y="136"/>
                        </a:cubicBezTo>
                        <a:cubicBezTo>
                          <a:pt x="741" y="108"/>
                          <a:pt x="763" y="105"/>
                          <a:pt x="757" y="66"/>
                        </a:cubicBezTo>
                        <a:cubicBezTo>
                          <a:pt x="747" y="0"/>
                          <a:pt x="641" y="0"/>
                          <a:pt x="631" y="66"/>
                        </a:cubicBezTo>
                        <a:cubicBezTo>
                          <a:pt x="625" y="105"/>
                          <a:pt x="648" y="108"/>
                          <a:pt x="660" y="136"/>
                        </a:cubicBezTo>
                        <a:cubicBezTo>
                          <a:pt x="666" y="149"/>
                          <a:pt x="657" y="159"/>
                          <a:pt x="621" y="162"/>
                        </a:cubicBezTo>
                        <a:cubicBezTo>
                          <a:pt x="621" y="162"/>
                          <a:pt x="621" y="162"/>
                          <a:pt x="621" y="162"/>
                        </a:cubicBezTo>
                        <a:cubicBezTo>
                          <a:pt x="539" y="162"/>
                          <a:pt x="539" y="162"/>
                          <a:pt x="539" y="162"/>
                        </a:cubicBezTo>
                        <a:cubicBezTo>
                          <a:pt x="308" y="162"/>
                          <a:pt x="308" y="162"/>
                          <a:pt x="308" y="162"/>
                        </a:cubicBezTo>
                        <a:cubicBezTo>
                          <a:pt x="308" y="163"/>
                          <a:pt x="308" y="163"/>
                          <a:pt x="308" y="163"/>
                        </a:cubicBezTo>
                        <a:cubicBezTo>
                          <a:pt x="273" y="165"/>
                          <a:pt x="264" y="176"/>
                          <a:pt x="270" y="189"/>
                        </a:cubicBezTo>
                        <a:cubicBezTo>
                          <a:pt x="282" y="216"/>
                          <a:pt x="305" y="220"/>
                          <a:pt x="299" y="259"/>
                        </a:cubicBezTo>
                        <a:cubicBezTo>
                          <a:pt x="288" y="325"/>
                          <a:pt x="183" y="325"/>
                          <a:pt x="173" y="259"/>
                        </a:cubicBezTo>
                        <a:cubicBezTo>
                          <a:pt x="167" y="220"/>
                          <a:pt x="189" y="216"/>
                          <a:pt x="202" y="189"/>
                        </a:cubicBezTo>
                        <a:cubicBezTo>
                          <a:pt x="208" y="174"/>
                          <a:pt x="197" y="162"/>
                          <a:pt x="147" y="162"/>
                        </a:cubicBezTo>
                        <a:cubicBezTo>
                          <a:pt x="0" y="162"/>
                          <a:pt x="0" y="162"/>
                          <a:pt x="0" y="162"/>
                        </a:cubicBezTo>
                        <a:cubicBezTo>
                          <a:pt x="8" y="173"/>
                          <a:pt x="8" y="173"/>
                          <a:pt x="8" y="173"/>
                        </a:cubicBezTo>
                        <a:cubicBezTo>
                          <a:pt x="6" y="193"/>
                          <a:pt x="5" y="227"/>
                          <a:pt x="28" y="249"/>
                        </a:cubicBezTo>
                        <a:cubicBezTo>
                          <a:pt x="30" y="252"/>
                          <a:pt x="33" y="254"/>
                          <a:pt x="35" y="256"/>
                        </a:cubicBezTo>
                        <a:cubicBezTo>
                          <a:pt x="50" y="271"/>
                          <a:pt x="50" y="271"/>
                          <a:pt x="45" y="288"/>
                        </a:cubicBezTo>
                        <a:cubicBezTo>
                          <a:pt x="7" y="403"/>
                          <a:pt x="55" y="452"/>
                          <a:pt x="103" y="473"/>
                        </a:cubicBezTo>
                        <a:cubicBezTo>
                          <a:pt x="130" y="485"/>
                          <a:pt x="163" y="491"/>
                          <a:pt x="202" y="491"/>
                        </a:cubicBezTo>
                        <a:cubicBezTo>
                          <a:pt x="246" y="491"/>
                          <a:pt x="289" y="484"/>
                          <a:pt x="323" y="478"/>
                        </a:cubicBezTo>
                        <a:cubicBezTo>
                          <a:pt x="337" y="476"/>
                          <a:pt x="349" y="474"/>
                          <a:pt x="358" y="473"/>
                        </a:cubicBezTo>
                        <a:cubicBezTo>
                          <a:pt x="372" y="471"/>
                          <a:pt x="383" y="469"/>
                          <a:pt x="392" y="468"/>
                        </a:cubicBezTo>
                        <a:cubicBezTo>
                          <a:pt x="394" y="467"/>
                          <a:pt x="395" y="467"/>
                          <a:pt x="396" y="467"/>
                        </a:cubicBezTo>
                        <a:cubicBezTo>
                          <a:pt x="402" y="498"/>
                          <a:pt x="417" y="548"/>
                          <a:pt x="431" y="571"/>
                        </a:cubicBezTo>
                        <a:cubicBezTo>
                          <a:pt x="442" y="589"/>
                          <a:pt x="446" y="613"/>
                          <a:pt x="441" y="633"/>
                        </a:cubicBezTo>
                        <a:cubicBezTo>
                          <a:pt x="437" y="647"/>
                          <a:pt x="430" y="666"/>
                          <a:pt x="424" y="682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 w="38100">
                    <a:solidFill>
                      <a:schemeClr val="bg1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0" name="Freeform 7"/>
                  <p:cNvSpPr>
                    <a:spLocks/>
                  </p:cNvSpPr>
                  <p:nvPr/>
                </p:nvSpPr>
                <p:spPr bwMode="auto">
                  <a:xfrm>
                    <a:off x="7783979" y="1759541"/>
                    <a:ext cx="1770063" cy="2405062"/>
                  </a:xfrm>
                  <a:custGeom>
                    <a:avLst/>
                    <a:gdLst>
                      <a:gd name="T0" fmla="*/ 533 w 601"/>
                      <a:gd name="T1" fmla="*/ 343 h 817"/>
                      <a:gd name="T2" fmla="*/ 400 w 601"/>
                      <a:gd name="T3" fmla="*/ 173 h 817"/>
                      <a:gd name="T4" fmla="*/ 0 w 601"/>
                      <a:gd name="T5" fmla="*/ 0 h 817"/>
                      <a:gd name="T6" fmla="*/ 0 w 601"/>
                      <a:gd name="T7" fmla="*/ 246 h 817"/>
                      <a:gd name="T8" fmla="*/ 1 w 601"/>
                      <a:gd name="T9" fmla="*/ 246 h 817"/>
                      <a:gd name="T10" fmla="*/ 27 w 601"/>
                      <a:gd name="T11" fmla="*/ 285 h 817"/>
                      <a:gd name="T12" fmla="*/ 97 w 601"/>
                      <a:gd name="T13" fmla="*/ 256 h 817"/>
                      <a:gd name="T14" fmla="*/ 97 w 601"/>
                      <a:gd name="T15" fmla="*/ 382 h 817"/>
                      <a:gd name="T16" fmla="*/ 27 w 601"/>
                      <a:gd name="T17" fmla="*/ 353 h 817"/>
                      <a:gd name="T18" fmla="*/ 0 w 601"/>
                      <a:gd name="T19" fmla="*/ 407 h 817"/>
                      <a:gd name="T20" fmla="*/ 0 w 601"/>
                      <a:gd name="T21" fmla="*/ 654 h 817"/>
                      <a:gd name="T22" fmla="*/ 327 w 601"/>
                      <a:gd name="T23" fmla="*/ 654 h 817"/>
                      <a:gd name="T24" fmla="*/ 381 w 601"/>
                      <a:gd name="T25" fmla="*/ 681 h 817"/>
                      <a:gd name="T26" fmla="*/ 352 w 601"/>
                      <a:gd name="T27" fmla="*/ 750 h 817"/>
                      <a:gd name="T28" fmla="*/ 478 w 601"/>
                      <a:gd name="T29" fmla="*/ 750 h 817"/>
                      <a:gd name="T30" fmla="*/ 449 w 601"/>
                      <a:gd name="T31" fmla="*/ 681 h 817"/>
                      <a:gd name="T32" fmla="*/ 488 w 601"/>
                      <a:gd name="T33" fmla="*/ 654 h 817"/>
                      <a:gd name="T34" fmla="*/ 488 w 601"/>
                      <a:gd name="T35" fmla="*/ 654 h 817"/>
                      <a:gd name="T36" fmla="*/ 591 w 601"/>
                      <a:gd name="T37" fmla="*/ 654 h 817"/>
                      <a:gd name="T38" fmla="*/ 594 w 601"/>
                      <a:gd name="T39" fmla="*/ 616 h 817"/>
                      <a:gd name="T40" fmla="*/ 533 w 601"/>
                      <a:gd name="T41" fmla="*/ 343 h 8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601" h="817">
                        <a:moveTo>
                          <a:pt x="533" y="343"/>
                        </a:moveTo>
                        <a:cubicBezTo>
                          <a:pt x="488" y="260"/>
                          <a:pt x="431" y="201"/>
                          <a:pt x="400" y="173"/>
                        </a:cubicBezTo>
                        <a:cubicBezTo>
                          <a:pt x="333" y="110"/>
                          <a:pt x="179" y="21"/>
                          <a:pt x="0" y="0"/>
                        </a:cubicBezTo>
                        <a:cubicBezTo>
                          <a:pt x="0" y="246"/>
                          <a:pt x="0" y="246"/>
                          <a:pt x="0" y="246"/>
                        </a:cubicBezTo>
                        <a:cubicBezTo>
                          <a:pt x="1" y="246"/>
                          <a:pt x="1" y="246"/>
                          <a:pt x="1" y="246"/>
                        </a:cubicBezTo>
                        <a:cubicBezTo>
                          <a:pt x="3" y="282"/>
                          <a:pt x="14" y="291"/>
                          <a:pt x="27" y="285"/>
                        </a:cubicBezTo>
                        <a:cubicBezTo>
                          <a:pt x="54" y="272"/>
                          <a:pt x="58" y="250"/>
                          <a:pt x="97" y="256"/>
                        </a:cubicBezTo>
                        <a:cubicBezTo>
                          <a:pt x="163" y="266"/>
                          <a:pt x="163" y="372"/>
                          <a:pt x="97" y="382"/>
                        </a:cubicBezTo>
                        <a:cubicBezTo>
                          <a:pt x="58" y="388"/>
                          <a:pt x="54" y="365"/>
                          <a:pt x="27" y="353"/>
                        </a:cubicBezTo>
                        <a:cubicBezTo>
                          <a:pt x="12" y="347"/>
                          <a:pt x="0" y="358"/>
                          <a:pt x="0" y="407"/>
                        </a:cubicBezTo>
                        <a:cubicBezTo>
                          <a:pt x="0" y="654"/>
                          <a:pt x="0" y="654"/>
                          <a:pt x="0" y="654"/>
                        </a:cubicBezTo>
                        <a:cubicBezTo>
                          <a:pt x="327" y="654"/>
                          <a:pt x="327" y="654"/>
                          <a:pt x="327" y="654"/>
                        </a:cubicBezTo>
                        <a:cubicBezTo>
                          <a:pt x="376" y="654"/>
                          <a:pt x="388" y="666"/>
                          <a:pt x="381" y="681"/>
                        </a:cubicBezTo>
                        <a:cubicBezTo>
                          <a:pt x="369" y="708"/>
                          <a:pt x="346" y="712"/>
                          <a:pt x="352" y="750"/>
                        </a:cubicBezTo>
                        <a:cubicBezTo>
                          <a:pt x="363" y="817"/>
                          <a:pt x="468" y="817"/>
                          <a:pt x="478" y="750"/>
                        </a:cubicBezTo>
                        <a:cubicBezTo>
                          <a:pt x="484" y="712"/>
                          <a:pt x="462" y="708"/>
                          <a:pt x="449" y="681"/>
                        </a:cubicBezTo>
                        <a:cubicBezTo>
                          <a:pt x="444" y="668"/>
                          <a:pt x="452" y="657"/>
                          <a:pt x="488" y="654"/>
                        </a:cubicBezTo>
                        <a:cubicBezTo>
                          <a:pt x="488" y="654"/>
                          <a:pt x="488" y="654"/>
                          <a:pt x="488" y="654"/>
                        </a:cubicBezTo>
                        <a:cubicBezTo>
                          <a:pt x="591" y="654"/>
                          <a:pt x="591" y="654"/>
                          <a:pt x="591" y="654"/>
                        </a:cubicBezTo>
                        <a:cubicBezTo>
                          <a:pt x="592" y="642"/>
                          <a:pt x="593" y="629"/>
                          <a:pt x="594" y="616"/>
                        </a:cubicBezTo>
                        <a:cubicBezTo>
                          <a:pt x="601" y="524"/>
                          <a:pt x="580" y="432"/>
                          <a:pt x="533" y="343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 w="38100">
                    <a:solidFill>
                      <a:schemeClr val="bg1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1" name="Freeform 8"/>
                  <p:cNvSpPr>
                    <a:spLocks/>
                  </p:cNvSpPr>
                  <p:nvPr/>
                </p:nvSpPr>
                <p:spPr bwMode="auto">
                  <a:xfrm>
                    <a:off x="6804492" y="3685179"/>
                    <a:ext cx="2720975" cy="1671637"/>
                  </a:xfrm>
                  <a:custGeom>
                    <a:avLst/>
                    <a:gdLst>
                      <a:gd name="T0" fmla="*/ 821 w 924"/>
                      <a:gd name="T1" fmla="*/ 0 h 568"/>
                      <a:gd name="T2" fmla="*/ 821 w 924"/>
                      <a:gd name="T3" fmla="*/ 0 h 568"/>
                      <a:gd name="T4" fmla="*/ 782 w 924"/>
                      <a:gd name="T5" fmla="*/ 27 h 568"/>
                      <a:gd name="T6" fmla="*/ 811 w 924"/>
                      <a:gd name="T7" fmla="*/ 96 h 568"/>
                      <a:gd name="T8" fmla="*/ 685 w 924"/>
                      <a:gd name="T9" fmla="*/ 96 h 568"/>
                      <a:gd name="T10" fmla="*/ 714 w 924"/>
                      <a:gd name="T11" fmla="*/ 27 h 568"/>
                      <a:gd name="T12" fmla="*/ 660 w 924"/>
                      <a:gd name="T13" fmla="*/ 0 h 568"/>
                      <a:gd name="T14" fmla="*/ 333 w 924"/>
                      <a:gd name="T15" fmla="*/ 0 h 568"/>
                      <a:gd name="T16" fmla="*/ 163 w 924"/>
                      <a:gd name="T17" fmla="*/ 0 h 568"/>
                      <a:gd name="T18" fmla="*/ 163 w 924"/>
                      <a:gd name="T19" fmla="*/ 194 h 568"/>
                      <a:gd name="T20" fmla="*/ 136 w 924"/>
                      <a:gd name="T21" fmla="*/ 248 h 568"/>
                      <a:gd name="T22" fmla="*/ 66 w 924"/>
                      <a:gd name="T23" fmla="*/ 219 h 568"/>
                      <a:gd name="T24" fmla="*/ 66 w 924"/>
                      <a:gd name="T25" fmla="*/ 345 h 568"/>
                      <a:gd name="T26" fmla="*/ 136 w 924"/>
                      <a:gd name="T27" fmla="*/ 317 h 568"/>
                      <a:gd name="T28" fmla="*/ 162 w 924"/>
                      <a:gd name="T29" fmla="*/ 355 h 568"/>
                      <a:gd name="T30" fmla="*/ 163 w 924"/>
                      <a:gd name="T31" fmla="*/ 355 h 568"/>
                      <a:gd name="T32" fmla="*/ 163 w 924"/>
                      <a:gd name="T33" fmla="*/ 568 h 568"/>
                      <a:gd name="T34" fmla="*/ 245 w 924"/>
                      <a:gd name="T35" fmla="*/ 568 h 568"/>
                      <a:gd name="T36" fmla="*/ 245 w 924"/>
                      <a:gd name="T37" fmla="*/ 568 h 568"/>
                      <a:gd name="T38" fmla="*/ 284 w 924"/>
                      <a:gd name="T39" fmla="*/ 542 h 568"/>
                      <a:gd name="T40" fmla="*/ 255 w 924"/>
                      <a:gd name="T41" fmla="*/ 472 h 568"/>
                      <a:gd name="T42" fmla="*/ 381 w 924"/>
                      <a:gd name="T43" fmla="*/ 472 h 568"/>
                      <a:gd name="T44" fmla="*/ 352 w 924"/>
                      <a:gd name="T45" fmla="*/ 542 h 568"/>
                      <a:gd name="T46" fmla="*/ 406 w 924"/>
                      <a:gd name="T47" fmla="*/ 568 h 568"/>
                      <a:gd name="T48" fmla="*/ 672 w 924"/>
                      <a:gd name="T49" fmla="*/ 568 h 568"/>
                      <a:gd name="T50" fmla="*/ 730 w 924"/>
                      <a:gd name="T51" fmla="*/ 477 h 568"/>
                      <a:gd name="T52" fmla="*/ 797 w 924"/>
                      <a:gd name="T53" fmla="*/ 385 h 568"/>
                      <a:gd name="T54" fmla="*/ 924 w 924"/>
                      <a:gd name="T55" fmla="*/ 0 h 568"/>
                      <a:gd name="T56" fmla="*/ 821 w 924"/>
                      <a:gd name="T57" fmla="*/ 0 h 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24" h="568">
                        <a:moveTo>
                          <a:pt x="821" y="0"/>
                        </a:moveTo>
                        <a:cubicBezTo>
                          <a:pt x="821" y="0"/>
                          <a:pt x="821" y="0"/>
                          <a:pt x="821" y="0"/>
                        </a:cubicBezTo>
                        <a:cubicBezTo>
                          <a:pt x="785" y="3"/>
                          <a:pt x="777" y="14"/>
                          <a:pt x="782" y="27"/>
                        </a:cubicBezTo>
                        <a:cubicBezTo>
                          <a:pt x="795" y="54"/>
                          <a:pt x="817" y="58"/>
                          <a:pt x="811" y="96"/>
                        </a:cubicBezTo>
                        <a:cubicBezTo>
                          <a:pt x="801" y="163"/>
                          <a:pt x="696" y="163"/>
                          <a:pt x="685" y="96"/>
                        </a:cubicBezTo>
                        <a:cubicBezTo>
                          <a:pt x="679" y="58"/>
                          <a:pt x="702" y="54"/>
                          <a:pt x="714" y="27"/>
                        </a:cubicBezTo>
                        <a:cubicBezTo>
                          <a:pt x="721" y="12"/>
                          <a:pt x="709" y="0"/>
                          <a:pt x="660" y="0"/>
                        </a:cubicBezTo>
                        <a:cubicBezTo>
                          <a:pt x="333" y="0"/>
                          <a:pt x="333" y="0"/>
                          <a:pt x="333" y="0"/>
                        </a:cubicBezTo>
                        <a:cubicBezTo>
                          <a:pt x="163" y="0"/>
                          <a:pt x="163" y="0"/>
                          <a:pt x="163" y="0"/>
                        </a:cubicBezTo>
                        <a:cubicBezTo>
                          <a:pt x="163" y="194"/>
                          <a:pt x="163" y="194"/>
                          <a:pt x="163" y="194"/>
                        </a:cubicBezTo>
                        <a:cubicBezTo>
                          <a:pt x="163" y="243"/>
                          <a:pt x="151" y="255"/>
                          <a:pt x="136" y="248"/>
                        </a:cubicBezTo>
                        <a:cubicBezTo>
                          <a:pt x="109" y="236"/>
                          <a:pt x="105" y="213"/>
                          <a:pt x="66" y="219"/>
                        </a:cubicBezTo>
                        <a:cubicBezTo>
                          <a:pt x="0" y="230"/>
                          <a:pt x="0" y="335"/>
                          <a:pt x="66" y="345"/>
                        </a:cubicBezTo>
                        <a:cubicBezTo>
                          <a:pt x="105" y="351"/>
                          <a:pt x="109" y="329"/>
                          <a:pt x="136" y="317"/>
                        </a:cubicBezTo>
                        <a:cubicBezTo>
                          <a:pt x="149" y="311"/>
                          <a:pt x="160" y="319"/>
                          <a:pt x="162" y="355"/>
                        </a:cubicBezTo>
                        <a:cubicBezTo>
                          <a:pt x="163" y="355"/>
                          <a:pt x="163" y="355"/>
                          <a:pt x="163" y="355"/>
                        </a:cubicBezTo>
                        <a:cubicBezTo>
                          <a:pt x="163" y="568"/>
                          <a:pt x="163" y="568"/>
                          <a:pt x="163" y="568"/>
                        </a:cubicBezTo>
                        <a:cubicBezTo>
                          <a:pt x="245" y="568"/>
                          <a:pt x="245" y="568"/>
                          <a:pt x="245" y="568"/>
                        </a:cubicBezTo>
                        <a:cubicBezTo>
                          <a:pt x="245" y="568"/>
                          <a:pt x="245" y="568"/>
                          <a:pt x="245" y="568"/>
                        </a:cubicBezTo>
                        <a:cubicBezTo>
                          <a:pt x="281" y="565"/>
                          <a:pt x="290" y="555"/>
                          <a:pt x="284" y="542"/>
                        </a:cubicBezTo>
                        <a:cubicBezTo>
                          <a:pt x="272" y="514"/>
                          <a:pt x="249" y="511"/>
                          <a:pt x="255" y="472"/>
                        </a:cubicBezTo>
                        <a:cubicBezTo>
                          <a:pt x="265" y="406"/>
                          <a:pt x="371" y="406"/>
                          <a:pt x="381" y="472"/>
                        </a:cubicBezTo>
                        <a:cubicBezTo>
                          <a:pt x="387" y="511"/>
                          <a:pt x="365" y="514"/>
                          <a:pt x="352" y="542"/>
                        </a:cubicBezTo>
                        <a:cubicBezTo>
                          <a:pt x="346" y="556"/>
                          <a:pt x="357" y="568"/>
                          <a:pt x="406" y="568"/>
                        </a:cubicBezTo>
                        <a:cubicBezTo>
                          <a:pt x="672" y="568"/>
                          <a:pt x="672" y="568"/>
                          <a:pt x="672" y="568"/>
                        </a:cubicBezTo>
                        <a:cubicBezTo>
                          <a:pt x="685" y="529"/>
                          <a:pt x="705" y="505"/>
                          <a:pt x="730" y="477"/>
                        </a:cubicBezTo>
                        <a:cubicBezTo>
                          <a:pt x="751" y="453"/>
                          <a:pt x="775" y="425"/>
                          <a:pt x="797" y="385"/>
                        </a:cubicBezTo>
                        <a:cubicBezTo>
                          <a:pt x="851" y="285"/>
                          <a:pt x="905" y="173"/>
                          <a:pt x="924" y="0"/>
                        </a:cubicBezTo>
                        <a:lnTo>
                          <a:pt x="821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38100">
                    <a:solidFill>
                      <a:schemeClr val="bg1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2" name="Freeform 9"/>
                  <p:cNvSpPr>
                    <a:spLocks/>
                  </p:cNvSpPr>
                  <p:nvPr/>
                </p:nvSpPr>
                <p:spPr bwMode="auto">
                  <a:xfrm>
                    <a:off x="5328117" y="3205754"/>
                    <a:ext cx="1955800" cy="2630487"/>
                  </a:xfrm>
                  <a:custGeom>
                    <a:avLst/>
                    <a:gdLst>
                      <a:gd name="T0" fmla="*/ 567 w 664"/>
                      <a:gd name="T1" fmla="*/ 382 h 894"/>
                      <a:gd name="T2" fmla="*/ 637 w 664"/>
                      <a:gd name="T3" fmla="*/ 411 h 894"/>
                      <a:gd name="T4" fmla="*/ 664 w 664"/>
                      <a:gd name="T5" fmla="*/ 357 h 894"/>
                      <a:gd name="T6" fmla="*/ 664 w 664"/>
                      <a:gd name="T7" fmla="*/ 163 h 894"/>
                      <a:gd name="T8" fmla="*/ 447 w 664"/>
                      <a:gd name="T9" fmla="*/ 163 h 894"/>
                      <a:gd name="T10" fmla="*/ 393 w 664"/>
                      <a:gd name="T11" fmla="*/ 136 h 894"/>
                      <a:gd name="T12" fmla="*/ 422 w 664"/>
                      <a:gd name="T13" fmla="*/ 67 h 894"/>
                      <a:gd name="T14" fmla="*/ 296 w 664"/>
                      <a:gd name="T15" fmla="*/ 67 h 894"/>
                      <a:gd name="T16" fmla="*/ 325 w 664"/>
                      <a:gd name="T17" fmla="*/ 136 h 894"/>
                      <a:gd name="T18" fmla="*/ 286 w 664"/>
                      <a:gd name="T19" fmla="*/ 163 h 894"/>
                      <a:gd name="T20" fmla="*/ 286 w 664"/>
                      <a:gd name="T21" fmla="*/ 163 h 894"/>
                      <a:gd name="T22" fmla="*/ 111 w 664"/>
                      <a:gd name="T23" fmla="*/ 163 h 894"/>
                      <a:gd name="T24" fmla="*/ 130 w 664"/>
                      <a:gd name="T25" fmla="*/ 225 h 894"/>
                      <a:gd name="T26" fmla="*/ 135 w 664"/>
                      <a:gd name="T27" fmla="*/ 285 h 894"/>
                      <a:gd name="T28" fmla="*/ 29 w 664"/>
                      <a:gd name="T29" fmla="*/ 465 h 894"/>
                      <a:gd name="T30" fmla="*/ 14 w 664"/>
                      <a:gd name="T31" fmla="*/ 558 h 894"/>
                      <a:gd name="T32" fmla="*/ 65 w 664"/>
                      <a:gd name="T33" fmla="*/ 598 h 894"/>
                      <a:gd name="T34" fmla="*/ 132 w 664"/>
                      <a:gd name="T35" fmla="*/ 632 h 894"/>
                      <a:gd name="T36" fmla="*/ 123 w 664"/>
                      <a:gd name="T37" fmla="*/ 658 h 894"/>
                      <a:gd name="T38" fmla="*/ 125 w 664"/>
                      <a:gd name="T39" fmla="*/ 731 h 894"/>
                      <a:gd name="T40" fmla="*/ 272 w 664"/>
                      <a:gd name="T41" fmla="*/ 731 h 894"/>
                      <a:gd name="T42" fmla="*/ 327 w 664"/>
                      <a:gd name="T43" fmla="*/ 758 h 894"/>
                      <a:gd name="T44" fmla="*/ 298 w 664"/>
                      <a:gd name="T45" fmla="*/ 828 h 894"/>
                      <a:gd name="T46" fmla="*/ 424 w 664"/>
                      <a:gd name="T47" fmla="*/ 828 h 894"/>
                      <a:gd name="T48" fmla="*/ 395 w 664"/>
                      <a:gd name="T49" fmla="*/ 758 h 894"/>
                      <a:gd name="T50" fmla="*/ 433 w 664"/>
                      <a:gd name="T51" fmla="*/ 732 h 894"/>
                      <a:gd name="T52" fmla="*/ 433 w 664"/>
                      <a:gd name="T53" fmla="*/ 731 h 894"/>
                      <a:gd name="T54" fmla="*/ 664 w 664"/>
                      <a:gd name="T55" fmla="*/ 731 h 894"/>
                      <a:gd name="T56" fmla="*/ 664 w 664"/>
                      <a:gd name="T57" fmla="*/ 518 h 894"/>
                      <a:gd name="T58" fmla="*/ 663 w 664"/>
                      <a:gd name="T59" fmla="*/ 518 h 894"/>
                      <a:gd name="T60" fmla="*/ 637 w 664"/>
                      <a:gd name="T61" fmla="*/ 480 h 894"/>
                      <a:gd name="T62" fmla="*/ 567 w 664"/>
                      <a:gd name="T63" fmla="*/ 508 h 894"/>
                      <a:gd name="T64" fmla="*/ 567 w 664"/>
                      <a:gd name="T65" fmla="*/ 382 h 8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64" h="894">
                        <a:moveTo>
                          <a:pt x="567" y="382"/>
                        </a:moveTo>
                        <a:cubicBezTo>
                          <a:pt x="606" y="376"/>
                          <a:pt x="610" y="399"/>
                          <a:pt x="637" y="411"/>
                        </a:cubicBezTo>
                        <a:cubicBezTo>
                          <a:pt x="652" y="418"/>
                          <a:pt x="664" y="406"/>
                          <a:pt x="664" y="357"/>
                        </a:cubicBezTo>
                        <a:cubicBezTo>
                          <a:pt x="664" y="163"/>
                          <a:pt x="664" y="163"/>
                          <a:pt x="664" y="163"/>
                        </a:cubicBezTo>
                        <a:cubicBezTo>
                          <a:pt x="447" y="163"/>
                          <a:pt x="447" y="163"/>
                          <a:pt x="447" y="163"/>
                        </a:cubicBezTo>
                        <a:cubicBezTo>
                          <a:pt x="398" y="163"/>
                          <a:pt x="387" y="151"/>
                          <a:pt x="393" y="136"/>
                        </a:cubicBezTo>
                        <a:cubicBezTo>
                          <a:pt x="406" y="109"/>
                          <a:pt x="428" y="105"/>
                          <a:pt x="422" y="67"/>
                        </a:cubicBezTo>
                        <a:cubicBezTo>
                          <a:pt x="412" y="0"/>
                          <a:pt x="306" y="0"/>
                          <a:pt x="296" y="67"/>
                        </a:cubicBezTo>
                        <a:cubicBezTo>
                          <a:pt x="290" y="105"/>
                          <a:pt x="313" y="109"/>
                          <a:pt x="325" y="136"/>
                        </a:cubicBezTo>
                        <a:cubicBezTo>
                          <a:pt x="331" y="149"/>
                          <a:pt x="322" y="160"/>
                          <a:pt x="286" y="163"/>
                        </a:cubicBezTo>
                        <a:cubicBezTo>
                          <a:pt x="286" y="163"/>
                          <a:pt x="286" y="163"/>
                          <a:pt x="286" y="163"/>
                        </a:cubicBezTo>
                        <a:cubicBezTo>
                          <a:pt x="111" y="163"/>
                          <a:pt x="111" y="163"/>
                          <a:pt x="111" y="163"/>
                        </a:cubicBezTo>
                        <a:cubicBezTo>
                          <a:pt x="111" y="192"/>
                          <a:pt x="116" y="212"/>
                          <a:pt x="130" y="225"/>
                        </a:cubicBezTo>
                        <a:cubicBezTo>
                          <a:pt x="150" y="245"/>
                          <a:pt x="151" y="263"/>
                          <a:pt x="135" y="285"/>
                        </a:cubicBezTo>
                        <a:cubicBezTo>
                          <a:pt x="98" y="338"/>
                          <a:pt x="43" y="437"/>
                          <a:pt x="29" y="465"/>
                        </a:cubicBezTo>
                        <a:cubicBezTo>
                          <a:pt x="19" y="486"/>
                          <a:pt x="0" y="524"/>
                          <a:pt x="14" y="558"/>
                        </a:cubicBezTo>
                        <a:cubicBezTo>
                          <a:pt x="20" y="571"/>
                          <a:pt x="34" y="589"/>
                          <a:pt x="65" y="598"/>
                        </a:cubicBezTo>
                        <a:cubicBezTo>
                          <a:pt x="132" y="619"/>
                          <a:pt x="132" y="631"/>
                          <a:pt x="132" y="632"/>
                        </a:cubicBezTo>
                        <a:cubicBezTo>
                          <a:pt x="130" y="642"/>
                          <a:pt x="126" y="650"/>
                          <a:pt x="123" y="658"/>
                        </a:cubicBezTo>
                        <a:cubicBezTo>
                          <a:pt x="115" y="677"/>
                          <a:pt x="105" y="704"/>
                          <a:pt x="125" y="731"/>
                        </a:cubicBezTo>
                        <a:cubicBezTo>
                          <a:pt x="272" y="731"/>
                          <a:pt x="272" y="731"/>
                          <a:pt x="272" y="731"/>
                        </a:cubicBezTo>
                        <a:cubicBezTo>
                          <a:pt x="322" y="731"/>
                          <a:pt x="333" y="743"/>
                          <a:pt x="327" y="758"/>
                        </a:cubicBezTo>
                        <a:cubicBezTo>
                          <a:pt x="314" y="785"/>
                          <a:pt x="292" y="789"/>
                          <a:pt x="298" y="828"/>
                        </a:cubicBezTo>
                        <a:cubicBezTo>
                          <a:pt x="308" y="894"/>
                          <a:pt x="413" y="894"/>
                          <a:pt x="424" y="828"/>
                        </a:cubicBezTo>
                        <a:cubicBezTo>
                          <a:pt x="430" y="789"/>
                          <a:pt x="407" y="785"/>
                          <a:pt x="395" y="758"/>
                        </a:cubicBezTo>
                        <a:cubicBezTo>
                          <a:pt x="389" y="745"/>
                          <a:pt x="398" y="734"/>
                          <a:pt x="433" y="732"/>
                        </a:cubicBezTo>
                        <a:cubicBezTo>
                          <a:pt x="433" y="731"/>
                          <a:pt x="433" y="731"/>
                          <a:pt x="433" y="731"/>
                        </a:cubicBezTo>
                        <a:cubicBezTo>
                          <a:pt x="664" y="731"/>
                          <a:pt x="664" y="731"/>
                          <a:pt x="664" y="731"/>
                        </a:cubicBezTo>
                        <a:cubicBezTo>
                          <a:pt x="664" y="518"/>
                          <a:pt x="664" y="518"/>
                          <a:pt x="664" y="518"/>
                        </a:cubicBezTo>
                        <a:cubicBezTo>
                          <a:pt x="663" y="518"/>
                          <a:pt x="663" y="518"/>
                          <a:pt x="663" y="518"/>
                        </a:cubicBezTo>
                        <a:cubicBezTo>
                          <a:pt x="661" y="482"/>
                          <a:pt x="650" y="474"/>
                          <a:pt x="637" y="480"/>
                        </a:cubicBezTo>
                        <a:cubicBezTo>
                          <a:pt x="610" y="492"/>
                          <a:pt x="606" y="514"/>
                          <a:pt x="567" y="508"/>
                        </a:cubicBezTo>
                        <a:cubicBezTo>
                          <a:pt x="501" y="498"/>
                          <a:pt x="501" y="393"/>
                          <a:pt x="567" y="38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38100">
                    <a:solidFill>
                      <a:schemeClr val="bg1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70" name="Rectangle 108"/>
                <p:cNvSpPr/>
                <p:nvPr/>
              </p:nvSpPr>
              <p:spPr>
                <a:xfrm>
                  <a:off x="4566861" y="3735361"/>
                  <a:ext cx="745163" cy="11382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endParaRPr lang="en-US" sz="4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ectangle 109"/>
                <p:cNvSpPr/>
                <p:nvPr/>
              </p:nvSpPr>
              <p:spPr>
                <a:xfrm>
                  <a:off x="6506155" y="3626061"/>
                  <a:ext cx="266457" cy="13362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48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ctangle 1436"/>
                <p:cNvSpPr>
                  <a:spLocks noChangeArrowheads="1"/>
                </p:cNvSpPr>
                <p:nvPr/>
              </p:nvSpPr>
              <p:spPr bwMode="auto">
                <a:xfrm>
                  <a:off x="6385351" y="3039585"/>
                  <a:ext cx="1672906" cy="59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психологическая 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готовность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436"/>
                <p:cNvSpPr>
                  <a:spLocks noChangeArrowheads="1"/>
                </p:cNvSpPr>
                <p:nvPr/>
              </p:nvSpPr>
              <p:spPr bwMode="auto">
                <a:xfrm>
                  <a:off x="5541839" y="5461931"/>
                  <a:ext cx="1760584" cy="89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другие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профессионально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важные качества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436"/>
                <p:cNvSpPr>
                  <a:spLocks noChangeArrowheads="1"/>
                </p:cNvSpPr>
                <p:nvPr/>
              </p:nvSpPr>
              <p:spPr bwMode="auto">
                <a:xfrm>
                  <a:off x="5740914" y="4323334"/>
                  <a:ext cx="2076056" cy="29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коммуникабельность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Rectangle 1436"/>
                <p:cNvSpPr>
                  <a:spLocks noChangeArrowheads="1"/>
                </p:cNvSpPr>
                <p:nvPr/>
              </p:nvSpPr>
              <p:spPr bwMode="auto">
                <a:xfrm>
                  <a:off x="4282483" y="4276898"/>
                  <a:ext cx="1063601" cy="59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быстрота 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200" b="1" dirty="0" smtClean="0">
                      <a:solidFill>
                        <a:prstClr val="black"/>
                      </a:solidFill>
                    </a:rPr>
                    <a:t>мышления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Прямоугольник 83"/>
              <p:cNvSpPr/>
              <p:nvPr/>
            </p:nvSpPr>
            <p:spPr>
              <a:xfrm>
                <a:off x="1403648" y="1347614"/>
                <a:ext cx="14726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prstClr val="black"/>
                    </a:solidFill>
                  </a:rPr>
                  <a:t>интеллектуальное </a:t>
                </a:r>
              </a:p>
              <a:p>
                <a:pPr algn="ctr"/>
                <a:r>
                  <a:rPr lang="ru-RU" sz="1200" b="1" dirty="0" smtClean="0">
                    <a:solidFill>
                      <a:prstClr val="black"/>
                    </a:solidFill>
                  </a:rPr>
                  <a:t>развитие</a:t>
                </a:r>
                <a:endParaRPr lang="ru-RU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0" name="Rectangle 38"/>
            <p:cNvSpPr/>
            <p:nvPr/>
          </p:nvSpPr>
          <p:spPr>
            <a:xfrm flipH="1">
              <a:off x="7049150" y="1039704"/>
              <a:ext cx="2123728" cy="288032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2159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65280" y="2427734"/>
              <a:ext cx="19442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prstClr val="white">
                      <a:lumMod val="95000"/>
                    </a:prstClr>
                  </a:solidFill>
                </a:rPr>
                <a:t>для конкретной</a:t>
              </a:r>
            </a:p>
            <a:p>
              <a:pPr algn="ctr"/>
              <a:r>
                <a:rPr lang="ru-RU" sz="1400" b="1" dirty="0" smtClean="0">
                  <a:solidFill>
                    <a:prstClr val="white">
                      <a:lumMod val="95000"/>
                    </a:prstClr>
                  </a:solidFill>
                </a:rPr>
                <a:t>воинской</a:t>
              </a:r>
            </a:p>
            <a:p>
              <a:pPr algn="ctr"/>
              <a:r>
                <a:rPr lang="ru-RU" sz="1400" b="1" dirty="0" smtClean="0">
                  <a:solidFill>
                    <a:prstClr val="white">
                      <a:lumMod val="95000"/>
                    </a:prstClr>
                  </a:solidFill>
                </a:rPr>
                <a:t> должности</a:t>
              </a:r>
              <a:endParaRPr lang="ru-RU" b="1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4795902" y="1419622"/>
              <a:ext cx="3802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778650" y="1987060"/>
              <a:ext cx="4491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II.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4778650" y="2606254"/>
              <a:ext cx="5180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III.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4778650" y="3242700"/>
              <a:ext cx="5080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IV.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47" name="Freeform 6"/>
          <p:cNvSpPr>
            <a:spLocks/>
          </p:cNvSpPr>
          <p:nvPr/>
        </p:nvSpPr>
        <p:spPr bwMode="auto">
          <a:xfrm rot="5400000">
            <a:off x="6363835" y="2018493"/>
            <a:ext cx="359144" cy="3833303"/>
          </a:xfrm>
          <a:custGeom>
            <a:avLst/>
            <a:gdLst>
              <a:gd name="T0" fmla="*/ 330 w 330"/>
              <a:gd name="T1" fmla="*/ 0 h 3409"/>
              <a:gd name="T2" fmla="*/ 330 w 330"/>
              <a:gd name="T3" fmla="*/ 3409 h 3409"/>
              <a:gd name="T4" fmla="*/ 0 w 330"/>
              <a:gd name="T5" fmla="*/ 3409 h 3409"/>
              <a:gd name="T6" fmla="*/ 0 w 330"/>
              <a:gd name="T7" fmla="*/ 330 h 3409"/>
              <a:gd name="T8" fmla="*/ 330 w 330"/>
              <a:gd name="T9" fmla="*/ 0 h 3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0" h="3409">
                <a:moveTo>
                  <a:pt x="330" y="0"/>
                </a:moveTo>
                <a:lnTo>
                  <a:pt x="330" y="3409"/>
                </a:lnTo>
                <a:lnTo>
                  <a:pt x="0" y="3409"/>
                </a:lnTo>
                <a:lnTo>
                  <a:pt x="0" y="330"/>
                </a:lnTo>
                <a:lnTo>
                  <a:pt x="330" y="0"/>
                </a:lnTo>
                <a:close/>
              </a:path>
            </a:pathLst>
          </a:custGeom>
          <a:solidFill>
            <a:srgbClr val="646464"/>
          </a:solidFill>
          <a:ln w="57150">
            <a:noFill/>
            <a:round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54" name="Группа 253"/>
          <p:cNvGrpSpPr/>
          <p:nvPr/>
        </p:nvGrpSpPr>
        <p:grpSpPr>
          <a:xfrm>
            <a:off x="2061448" y="3608275"/>
            <a:ext cx="6135385" cy="1476000"/>
            <a:chOff x="2061448" y="3472071"/>
            <a:chExt cx="6135385" cy="1533848"/>
          </a:xfrm>
        </p:grpSpPr>
        <p:sp>
          <p:nvSpPr>
            <p:cNvPr id="251" name="TextBox 250"/>
            <p:cNvSpPr txBox="1"/>
            <p:nvPr/>
          </p:nvSpPr>
          <p:spPr>
            <a:xfrm>
              <a:off x="4609504" y="3669122"/>
              <a:ext cx="3587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rgbClr val="FFC000"/>
                  </a:solidFill>
                </a:rPr>
                <a:t>СОЦИАЛЬНО-ПСИХОЛОГИЧЕСКОЕ ИЗУЧЕНИЕ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606878" y="4533218"/>
              <a:ext cx="35765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rgbClr val="FFC000"/>
                  </a:solidFill>
                </a:rPr>
                <a:t>ПСИХОФИЗИОЛОГИЧЕСКОЕ ОБСЛЕДОВАНИЕ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253" name="Скругленный прямоугольник 252"/>
            <p:cNvSpPr/>
            <p:nvPr/>
          </p:nvSpPr>
          <p:spPr>
            <a:xfrm>
              <a:off x="2061448" y="3472071"/>
              <a:ext cx="2583662" cy="1533848"/>
            </a:xfrm>
            <a:prstGeom prst="roundRect">
              <a:avLst/>
            </a:prstGeom>
            <a:gradFill>
              <a:gsLst>
                <a:gs pos="0">
                  <a:srgbClr val="646464"/>
                </a:gs>
                <a:gs pos="0">
                  <a:schemeClr val="bg1">
                    <a:lumMod val="65000"/>
                  </a:schemeClr>
                </a:gs>
                <a:gs pos="8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571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ru-RU" sz="1800" b="1" dirty="0" smtClean="0">
                  <a:solidFill>
                    <a:srgbClr val="C00000"/>
                  </a:solidFill>
                </a:rPr>
                <a:t>АРМ «ОТБОР-В»</a:t>
              </a:r>
            </a:p>
            <a:p>
              <a:pPr algn="ctr"/>
              <a:r>
                <a:rPr lang="ru-RU" sz="1800" b="1" dirty="0" smtClean="0">
                  <a:solidFill>
                    <a:srgbClr val="C00000"/>
                  </a:solidFill>
                </a:rPr>
                <a:t>или</a:t>
              </a:r>
            </a:p>
            <a:p>
              <a:pPr algn="ctr"/>
              <a:r>
                <a:rPr lang="ru-RU" sz="1800" b="1" dirty="0" smtClean="0">
                  <a:solidFill>
                    <a:srgbClr val="C00000"/>
                  </a:solidFill>
                </a:rPr>
                <a:t>БЛАНКОВЫЙ МЕТОД</a:t>
              </a:r>
              <a:endParaRPr lang="ru-RU" sz="1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55" name="Freeform 14"/>
          <p:cNvSpPr>
            <a:spLocks/>
          </p:cNvSpPr>
          <p:nvPr/>
        </p:nvSpPr>
        <p:spPr bwMode="auto">
          <a:xfrm>
            <a:off x="7219044" y="580798"/>
            <a:ext cx="428625" cy="354013"/>
          </a:xfrm>
          <a:custGeom>
            <a:avLst/>
            <a:gdLst>
              <a:gd name="T0" fmla="*/ 221 w 270"/>
              <a:gd name="T1" fmla="*/ 0 h 223"/>
              <a:gd name="T2" fmla="*/ 96 w 270"/>
              <a:gd name="T3" fmla="*/ 124 h 223"/>
              <a:gd name="T4" fmla="*/ 49 w 270"/>
              <a:gd name="T5" fmla="*/ 77 h 223"/>
              <a:gd name="T6" fmla="*/ 0 w 270"/>
              <a:gd name="T7" fmla="*/ 127 h 223"/>
              <a:gd name="T8" fmla="*/ 47 w 270"/>
              <a:gd name="T9" fmla="*/ 173 h 223"/>
              <a:gd name="T10" fmla="*/ 96 w 270"/>
              <a:gd name="T11" fmla="*/ 223 h 223"/>
              <a:gd name="T12" fmla="*/ 144 w 270"/>
              <a:gd name="T13" fmla="*/ 173 h 223"/>
              <a:gd name="T14" fmla="*/ 270 w 270"/>
              <a:gd name="T15" fmla="*/ 49 h 223"/>
              <a:gd name="T16" fmla="*/ 221 w 270"/>
              <a:gd name="T17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0" h="223">
                <a:moveTo>
                  <a:pt x="221" y="0"/>
                </a:moveTo>
                <a:lnTo>
                  <a:pt x="96" y="124"/>
                </a:lnTo>
                <a:lnTo>
                  <a:pt x="49" y="77"/>
                </a:lnTo>
                <a:lnTo>
                  <a:pt x="0" y="127"/>
                </a:lnTo>
                <a:lnTo>
                  <a:pt x="47" y="173"/>
                </a:lnTo>
                <a:lnTo>
                  <a:pt x="96" y="223"/>
                </a:lnTo>
                <a:lnTo>
                  <a:pt x="144" y="173"/>
                </a:lnTo>
                <a:lnTo>
                  <a:pt x="270" y="49"/>
                </a:lnTo>
                <a:lnTo>
                  <a:pt x="221" y="0"/>
                </a:lnTo>
                <a:close/>
              </a:path>
            </a:pathLst>
          </a:custGeom>
          <a:solidFill>
            <a:srgbClr val="00B050"/>
          </a:solidFill>
          <a:ln w="15875"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" name="Freeform 14"/>
          <p:cNvSpPr>
            <a:spLocks/>
          </p:cNvSpPr>
          <p:nvPr/>
        </p:nvSpPr>
        <p:spPr bwMode="auto">
          <a:xfrm>
            <a:off x="7219044" y="1300878"/>
            <a:ext cx="428625" cy="354013"/>
          </a:xfrm>
          <a:custGeom>
            <a:avLst/>
            <a:gdLst>
              <a:gd name="T0" fmla="*/ 221 w 270"/>
              <a:gd name="T1" fmla="*/ 0 h 223"/>
              <a:gd name="T2" fmla="*/ 96 w 270"/>
              <a:gd name="T3" fmla="*/ 124 h 223"/>
              <a:gd name="T4" fmla="*/ 49 w 270"/>
              <a:gd name="T5" fmla="*/ 77 h 223"/>
              <a:gd name="T6" fmla="*/ 0 w 270"/>
              <a:gd name="T7" fmla="*/ 127 h 223"/>
              <a:gd name="T8" fmla="*/ 47 w 270"/>
              <a:gd name="T9" fmla="*/ 173 h 223"/>
              <a:gd name="T10" fmla="*/ 96 w 270"/>
              <a:gd name="T11" fmla="*/ 223 h 223"/>
              <a:gd name="T12" fmla="*/ 144 w 270"/>
              <a:gd name="T13" fmla="*/ 173 h 223"/>
              <a:gd name="T14" fmla="*/ 270 w 270"/>
              <a:gd name="T15" fmla="*/ 49 h 223"/>
              <a:gd name="T16" fmla="*/ 221 w 270"/>
              <a:gd name="T17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0" h="223">
                <a:moveTo>
                  <a:pt x="221" y="0"/>
                </a:moveTo>
                <a:lnTo>
                  <a:pt x="96" y="124"/>
                </a:lnTo>
                <a:lnTo>
                  <a:pt x="49" y="77"/>
                </a:lnTo>
                <a:lnTo>
                  <a:pt x="0" y="127"/>
                </a:lnTo>
                <a:lnTo>
                  <a:pt x="47" y="173"/>
                </a:lnTo>
                <a:lnTo>
                  <a:pt x="96" y="223"/>
                </a:lnTo>
                <a:lnTo>
                  <a:pt x="144" y="173"/>
                </a:lnTo>
                <a:lnTo>
                  <a:pt x="270" y="49"/>
                </a:lnTo>
                <a:lnTo>
                  <a:pt x="221" y="0"/>
                </a:lnTo>
                <a:close/>
              </a:path>
            </a:pathLst>
          </a:custGeom>
          <a:solidFill>
            <a:srgbClr val="00B050"/>
          </a:solidFill>
          <a:ln w="15875"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7" name="Freeform 14"/>
          <p:cNvSpPr>
            <a:spLocks/>
          </p:cNvSpPr>
          <p:nvPr/>
        </p:nvSpPr>
        <p:spPr bwMode="auto">
          <a:xfrm>
            <a:off x="7169914" y="2003706"/>
            <a:ext cx="428625" cy="354013"/>
          </a:xfrm>
          <a:custGeom>
            <a:avLst/>
            <a:gdLst>
              <a:gd name="T0" fmla="*/ 221 w 270"/>
              <a:gd name="T1" fmla="*/ 0 h 223"/>
              <a:gd name="T2" fmla="*/ 96 w 270"/>
              <a:gd name="T3" fmla="*/ 124 h 223"/>
              <a:gd name="T4" fmla="*/ 49 w 270"/>
              <a:gd name="T5" fmla="*/ 77 h 223"/>
              <a:gd name="T6" fmla="*/ 0 w 270"/>
              <a:gd name="T7" fmla="*/ 127 h 223"/>
              <a:gd name="T8" fmla="*/ 47 w 270"/>
              <a:gd name="T9" fmla="*/ 173 h 223"/>
              <a:gd name="T10" fmla="*/ 96 w 270"/>
              <a:gd name="T11" fmla="*/ 223 h 223"/>
              <a:gd name="T12" fmla="*/ 144 w 270"/>
              <a:gd name="T13" fmla="*/ 173 h 223"/>
              <a:gd name="T14" fmla="*/ 270 w 270"/>
              <a:gd name="T15" fmla="*/ 49 h 223"/>
              <a:gd name="T16" fmla="*/ 221 w 270"/>
              <a:gd name="T17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0" h="223">
                <a:moveTo>
                  <a:pt x="221" y="0"/>
                </a:moveTo>
                <a:lnTo>
                  <a:pt x="96" y="124"/>
                </a:lnTo>
                <a:lnTo>
                  <a:pt x="49" y="77"/>
                </a:lnTo>
                <a:lnTo>
                  <a:pt x="0" y="127"/>
                </a:lnTo>
                <a:lnTo>
                  <a:pt x="47" y="173"/>
                </a:lnTo>
                <a:lnTo>
                  <a:pt x="96" y="223"/>
                </a:lnTo>
                <a:lnTo>
                  <a:pt x="144" y="173"/>
                </a:lnTo>
                <a:lnTo>
                  <a:pt x="270" y="49"/>
                </a:lnTo>
                <a:lnTo>
                  <a:pt x="221" y="0"/>
                </a:lnTo>
                <a:close/>
              </a:path>
            </a:pathLst>
          </a:custGeom>
          <a:solidFill>
            <a:srgbClr val="FFC000"/>
          </a:solidFill>
          <a:ln w="15875"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2" name="Умножение 261"/>
          <p:cNvSpPr/>
          <p:nvPr/>
        </p:nvSpPr>
        <p:spPr>
          <a:xfrm>
            <a:off x="7190166" y="2720786"/>
            <a:ext cx="554360" cy="554360"/>
          </a:xfrm>
          <a:prstGeom prst="mathMultiply">
            <a:avLst/>
          </a:prstGeom>
          <a:solidFill>
            <a:srgbClr val="FF0000"/>
          </a:solidFill>
          <a:ln w="158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4635382" y="4178994"/>
            <a:ext cx="310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</a:rPr>
              <a:t>ПСИХОЛОГИЧЕСКОЕ ОБСЛЕДОВАНИЕ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/>
          <a:p>
            <a:pPr algn="ctr" defTabSz="914400">
              <a:lnSpc>
                <a:spcPct val="85000"/>
              </a:lnSpc>
            </a:pP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3 шаг </a:t>
            </a:r>
            <a:r>
              <a:rPr lang="en-US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ПРОФЕССИОНАЛЬНЫЙ </a:t>
            </a: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ПСИХОЛОГИЧЕСКИЙ ОТБОР</a:t>
            </a:r>
          </a:p>
        </p:txBody>
      </p:sp>
      <p:sp>
        <p:nvSpPr>
          <p:cNvPr id="72" name="Овал 71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30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5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383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502569"/>
            <a:ext cx="9141420" cy="4660810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327" y="645562"/>
            <a:ext cx="3082057" cy="2247751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211710"/>
            <a:ext cx="3810000" cy="280831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75230" y="579370"/>
            <a:ext cx="4196770" cy="774060"/>
          </a:xfrm>
          <a:prstGeom prst="round2DiagRect">
            <a:avLst/>
          </a:prstGeom>
          <a:solidFill>
            <a:srgbClr val="DDF73F">
              <a:alpha val="60000"/>
            </a:srgbClr>
          </a:solidFill>
          <a:ln w="254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31750" h="6350" prst="coolSlant"/>
          </a:sp3d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</a:t>
            </a:r>
          </a:p>
          <a:p>
            <a:pPr algn="ctr">
              <a:lnSpc>
                <a:spcPct val="90000"/>
              </a:lnSpc>
            </a:pPr>
            <a:r>
              <a:rPr lang="ru-RU" sz="1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военно-врачебной экспертизе</a:t>
            </a:r>
          </a:p>
          <a:p>
            <a:pPr algn="ctr">
              <a:lnSpc>
                <a:spcPct val="90000"/>
              </a:lnSpc>
            </a:pPr>
            <a:r>
              <a:rPr lang="ru-RU" sz="1400" b="1" kern="0" dirty="0" smtClean="0">
                <a:solidFill>
                  <a:srgbClr val="9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</a:t>
            </a:r>
            <a:r>
              <a:rPr lang="ru-RU" sz="1400" b="1" kern="0" dirty="0">
                <a:solidFill>
                  <a:srgbClr val="9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</a:t>
            </a:r>
            <a:r>
              <a:rPr lang="ru-RU" sz="1400" b="1" kern="0" dirty="0" smtClean="0">
                <a:solidFill>
                  <a:srgbClr val="9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pPr algn="ctr">
              <a:lnSpc>
                <a:spcPct val="90000"/>
              </a:lnSpc>
            </a:pPr>
            <a:r>
              <a:rPr lang="ru-RU" sz="1400" b="1" kern="0" dirty="0" smtClean="0">
                <a:solidFill>
                  <a:srgbClr val="9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400" b="1" kern="0" dirty="0">
                <a:solidFill>
                  <a:srgbClr val="9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июля 2013 г. </a:t>
            </a:r>
            <a:r>
              <a:rPr lang="ru-RU" sz="1400" b="1" kern="0" dirty="0" smtClean="0">
                <a:solidFill>
                  <a:srgbClr val="9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565</a:t>
            </a:r>
            <a:endParaRPr lang="ru-RU" sz="1200" kern="0" spc="-2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572000" y="2967847"/>
            <a:ext cx="4392492" cy="395991"/>
          </a:xfrm>
          <a:prstGeom prst="round2DiagRect">
            <a:avLst/>
          </a:prstGeom>
          <a:solidFill>
            <a:srgbClr val="92D050">
              <a:alpha val="60000"/>
            </a:srgbClr>
          </a:solidFill>
          <a:ln w="254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31750" h="6350" prst="coolSlant"/>
          </a:sp3d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7012" y="3435847"/>
            <a:ext cx="3715061" cy="151216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31750" h="6350" prst="coolSlant"/>
          </a:sp3d>
        </p:spPr>
        <p:txBody>
          <a:bodyPr lIns="0" tIns="0" rIns="0" bIns="0" rtlCol="0" anchor="ctr"/>
          <a:lstStyle/>
          <a:p>
            <a:pPr indent="108000">
              <a:lnSpc>
                <a:spcPct val="90000"/>
              </a:lnSpc>
            </a:pPr>
            <a:r>
              <a:rPr lang="ru-RU" sz="1600" b="1" kern="0" dirty="0">
                <a:solidFill>
                  <a:srgbClr val="0042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- годен к военной службе</a:t>
            </a:r>
            <a:r>
              <a:rPr lang="ru-RU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108000">
              <a:lnSpc>
                <a:spcPct val="90000"/>
              </a:lnSpc>
            </a:pPr>
            <a:r>
              <a:rPr lang="ru-RU" sz="1600" b="1" kern="0" dirty="0">
                <a:solidFill>
                  <a:srgbClr val="0042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 - годен </a:t>
            </a:r>
            <a:r>
              <a:rPr lang="ru-RU" sz="1600" b="1" kern="0" dirty="0" smtClean="0">
                <a:solidFill>
                  <a:srgbClr val="0042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незначительными</a:t>
            </a:r>
            <a:br>
              <a:rPr lang="ru-RU" sz="1600" b="1" kern="0" dirty="0" smtClean="0">
                <a:solidFill>
                  <a:srgbClr val="0042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kern="0" dirty="0" smtClean="0">
                <a:solidFill>
                  <a:srgbClr val="0042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ограничениями</a:t>
            </a:r>
            <a:r>
              <a:rPr lang="ru-RU" sz="1600" b="1" kern="0" dirty="0">
                <a:solidFill>
                  <a:srgbClr val="0042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108000">
              <a:lnSpc>
                <a:spcPct val="90000"/>
              </a:lnSpc>
            </a:pPr>
            <a:r>
              <a:rPr lang="ru-RU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- ограниченно </a:t>
            </a:r>
            <a:r>
              <a:rPr lang="ru-RU" sz="16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годен;</a:t>
            </a:r>
            <a:endParaRPr lang="ru-RU" sz="16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08000">
              <a:lnSpc>
                <a:spcPct val="90000"/>
              </a:lnSpc>
            </a:pPr>
            <a:r>
              <a:rPr lang="ru-RU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 - временно не </a:t>
            </a:r>
            <a:r>
              <a:rPr lang="ru-RU" sz="16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годен;</a:t>
            </a:r>
            <a:endParaRPr lang="ru-RU" sz="16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08000">
              <a:lnSpc>
                <a:spcPct val="90000"/>
              </a:lnSpc>
            </a:pPr>
            <a:r>
              <a:rPr lang="ru-RU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 - не </a:t>
            </a:r>
            <a:r>
              <a:rPr lang="ru-RU" sz="16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годен</a:t>
            </a:r>
            <a:endParaRPr lang="ru-RU" sz="16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67544" y="1419622"/>
            <a:ext cx="4104456" cy="72008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Министра обороны РФ от 20 октября 2014 г. </a:t>
            </a:r>
            <a:r>
              <a:rPr lang="ru-RU" sz="12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</a:r>
            <a:endParaRPr lang="ru-RU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/>
          <a:p>
            <a:pPr algn="ctr" defTabSz="914400">
              <a:lnSpc>
                <a:spcPct val="85000"/>
              </a:lnSpc>
            </a:pP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4 шаг - МЕДИЦИНСКОЕ </a:t>
            </a: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ОСВИДЕТЕЛЬСТВОВАНИЕ КАНДИДАТОВ</a:t>
            </a:r>
          </a:p>
        </p:txBody>
      </p:sp>
      <p:sp>
        <p:nvSpPr>
          <p:cNvPr id="17" name="Овал 16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31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6776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502569"/>
            <a:ext cx="9141420" cy="4660810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70" y="535355"/>
            <a:ext cx="3630526" cy="3854801"/>
          </a:xfrm>
          <a:prstGeom prst="rect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96"/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4773" y="483518"/>
            <a:ext cx="2971723" cy="1774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20150624_0941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036" y="1707654"/>
            <a:ext cx="32064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5"/>
          <a:stretch/>
        </p:blipFill>
        <p:spPr bwMode="auto">
          <a:xfrm>
            <a:off x="6156176" y="3219822"/>
            <a:ext cx="2888757" cy="1752265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Прямоугольник 12"/>
          <p:cNvSpPr/>
          <p:nvPr/>
        </p:nvSpPr>
        <p:spPr>
          <a:xfrm>
            <a:off x="-324" y="4717438"/>
            <a:ext cx="9144324" cy="43219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000" tIns="36000" rIns="108000" bIns="36000" anchor="ctr"/>
          <a:lstStyle/>
          <a:p>
            <a:pPr indent="180975" algn="just">
              <a:defRPr/>
            </a:pPr>
            <a:r>
              <a:rPr lang="ru-RU" sz="1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случае невыполнения минимального норматива в одном из упражнений, требования к поступающему на службу по контракту </a:t>
            </a:r>
            <a:r>
              <a:rPr lang="ru-RU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считаются не </a:t>
            </a:r>
            <a:r>
              <a:rPr lang="ru-RU" sz="13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выполненными</a:t>
            </a:r>
            <a:endParaRPr lang="ru-RU" sz="13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D:\II_Vzvod\Доклад КР Организация отбора кандидатов для прохождения службы в НР\Материалы для доклада КР на АРМИИ 2015\Фото на обработку\Оператор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80798"/>
            <a:ext cx="479852" cy="1128738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3949200" y="565775"/>
            <a:ext cx="1870226" cy="2885788"/>
            <a:chOff x="3851920" y="303119"/>
            <a:chExt cx="1870226" cy="2885788"/>
          </a:xfrm>
        </p:grpSpPr>
        <p:pic>
          <p:nvPicPr>
            <p:cNvPr id="5126" name="Picture 6" descr="C:\Users\molomin103\Pictures\Физо-2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03119"/>
              <a:ext cx="1870226" cy="2885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Группа 20"/>
            <p:cNvGrpSpPr/>
            <p:nvPr/>
          </p:nvGrpSpPr>
          <p:grpSpPr>
            <a:xfrm>
              <a:off x="4585857" y="1090219"/>
              <a:ext cx="396000" cy="396000"/>
              <a:chOff x="10872700" y="2743501"/>
              <a:chExt cx="797013" cy="797013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10872700" y="2743501"/>
                <a:ext cx="797013" cy="797013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4478B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296">
                  <a:defRPr/>
                </a:pPr>
                <a:endParaRPr lang="ru-RU" sz="1800" kern="0" smtClea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rgbClr val="AD0101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4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57952" y="2814191"/>
                <a:ext cx="664607" cy="664607"/>
              </a:xfrm>
              <a:prstGeom prst="rect">
                <a:avLst/>
              </a:prstGeom>
            </p:spPr>
          </p:pic>
        </p:grpSp>
      </p:grpSp>
      <p:sp>
        <p:nvSpPr>
          <p:cNvPr id="63" name="9 Rectángulo redondeado"/>
          <p:cNvSpPr>
            <a:spLocks noChangeAspect="1"/>
          </p:cNvSpPr>
          <p:nvPr/>
        </p:nvSpPr>
        <p:spPr>
          <a:xfrm>
            <a:off x="3658083" y="2139702"/>
            <a:ext cx="433234" cy="433234"/>
          </a:xfrm>
          <a:prstGeom prst="roundRect">
            <a:avLst>
              <a:gd name="adj" fmla="val 7225"/>
            </a:avLst>
          </a:prstGeom>
          <a:solidFill>
            <a:srgbClr val="81B5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416581">
              <a:defRPr/>
            </a:pPr>
            <a:r>
              <a:rPr lang="es-ES" sz="2400" b="1" kern="0" dirty="0" smtClean="0">
                <a:solidFill>
                  <a:srgbClr val="FFFFFF"/>
                </a:solidFill>
                <a:latin typeface="Oswald" panose="02000503000000000000" pitchFamily="2" charset="0"/>
                <a:ea typeface="Open Sans Extrabold" panose="020B0604020202020204" charset="0"/>
                <a:cs typeface="Open Sans Extrabold" panose="020B0604020202020204" charset="0"/>
              </a:rPr>
              <a:t>1</a:t>
            </a:r>
          </a:p>
        </p:txBody>
      </p:sp>
      <p:sp>
        <p:nvSpPr>
          <p:cNvPr id="64" name="9 Rectángulo redondeado"/>
          <p:cNvSpPr>
            <a:spLocks noChangeAspect="1"/>
          </p:cNvSpPr>
          <p:nvPr/>
        </p:nvSpPr>
        <p:spPr>
          <a:xfrm>
            <a:off x="3660594" y="2858596"/>
            <a:ext cx="433234" cy="433234"/>
          </a:xfrm>
          <a:prstGeom prst="roundRect">
            <a:avLst>
              <a:gd name="adj" fmla="val 7225"/>
            </a:avLst>
          </a:prstGeom>
          <a:solidFill>
            <a:srgbClr val="FF33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416581">
              <a:defRPr/>
            </a:pPr>
            <a:r>
              <a:rPr lang="ru-RU" sz="2400" b="1" kern="0" dirty="0">
                <a:solidFill>
                  <a:srgbClr val="FFFFFF"/>
                </a:solidFill>
                <a:latin typeface="Oswald" panose="02000503000000000000" pitchFamily="2" charset="0"/>
                <a:ea typeface="Open Sans Extrabold" panose="020B0604020202020204" charset="0"/>
                <a:cs typeface="Open Sans Extrabold" panose="020B0604020202020204" charset="0"/>
              </a:rPr>
              <a:t>2</a:t>
            </a:r>
            <a:endParaRPr lang="es-ES" sz="2400" b="1" kern="0" dirty="0">
              <a:solidFill>
                <a:srgbClr val="FFFFFF"/>
              </a:solidFill>
              <a:latin typeface="Oswald" panose="02000503000000000000" pitchFamily="2" charset="0"/>
              <a:ea typeface="Open Sans Extrabold" panose="020B0604020202020204" charset="0"/>
              <a:cs typeface="Open Sans Extrabold" panose="020B0604020202020204" charset="0"/>
            </a:endParaRPr>
          </a:p>
        </p:txBody>
      </p:sp>
      <p:sp>
        <p:nvSpPr>
          <p:cNvPr id="65" name="9 Rectángulo redondeado"/>
          <p:cNvSpPr>
            <a:spLocks noChangeAspect="1"/>
          </p:cNvSpPr>
          <p:nvPr/>
        </p:nvSpPr>
        <p:spPr>
          <a:xfrm>
            <a:off x="3660404" y="3638809"/>
            <a:ext cx="433234" cy="433234"/>
          </a:xfrm>
          <a:prstGeom prst="roundRect">
            <a:avLst>
              <a:gd name="adj" fmla="val 7225"/>
            </a:avLst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416581">
              <a:defRPr/>
            </a:pPr>
            <a:r>
              <a:rPr lang="ru-RU" sz="2400" b="1" kern="0" dirty="0">
                <a:solidFill>
                  <a:srgbClr val="FFFFFF"/>
                </a:solidFill>
                <a:latin typeface="Oswald" panose="02000503000000000000" pitchFamily="2" charset="0"/>
                <a:ea typeface="Open Sans Extrabold" panose="020B0604020202020204" charset="0"/>
                <a:cs typeface="Open Sans Extrabold" panose="020B0604020202020204" charset="0"/>
              </a:rPr>
              <a:t>3</a:t>
            </a:r>
            <a:endParaRPr lang="es-ES" sz="2400" b="1" kern="0" dirty="0">
              <a:solidFill>
                <a:srgbClr val="FFFFFF"/>
              </a:solidFill>
              <a:latin typeface="Oswald" panose="02000503000000000000" pitchFamily="2" charset="0"/>
              <a:ea typeface="Open Sans Extrabold" panose="020B0604020202020204" charset="0"/>
              <a:cs typeface="Open Sans Extrabold" panose="020B060402020202020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41138" y="2045685"/>
            <a:ext cx="2303070" cy="646331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  <a:alpha val="74000"/>
                </a:schemeClr>
              </a:gs>
              <a:gs pos="35000">
                <a:schemeClr val="accent4">
                  <a:lumMod val="60000"/>
                  <a:lumOff val="40000"/>
                  <a:alpha val="74000"/>
                </a:schemeClr>
              </a:gs>
              <a:gs pos="100000">
                <a:schemeClr val="accent4">
                  <a:lumMod val="40000"/>
                  <a:lumOff val="60000"/>
                  <a:alpha val="77000"/>
                </a:schemeClr>
              </a:gs>
            </a:gsLst>
            <a:lin ang="162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</a:rPr>
              <a:t>кандидаты из числа граждан, не проходящих военную службу, проверяются </a:t>
            </a:r>
            <a:r>
              <a:rPr lang="ru-RU" sz="1200" b="1" dirty="0">
                <a:solidFill>
                  <a:srgbClr val="C00000"/>
                </a:solidFill>
              </a:rPr>
              <a:t>пунктом отбора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1138" y="2748865"/>
            <a:ext cx="2303070" cy="830997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  <a:alpha val="76000"/>
                </a:schemeClr>
              </a:gs>
              <a:gs pos="3500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кандидаты из числа </a:t>
            </a:r>
            <a:r>
              <a:rPr lang="ru-RU" sz="1200" dirty="0" smtClean="0">
                <a:solidFill>
                  <a:srgbClr val="7030A0"/>
                </a:solidFill>
              </a:rPr>
              <a:t>призывников проверяются </a:t>
            </a:r>
            <a:r>
              <a:rPr lang="ru-RU" sz="1200" b="1" dirty="0">
                <a:solidFill>
                  <a:srgbClr val="C00000"/>
                </a:solidFill>
              </a:rPr>
              <a:t>специалистами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по физической подготовке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воинской части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41138" y="3638809"/>
            <a:ext cx="2303070" cy="461665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75000"/>
                </a:schemeClr>
              </a:gs>
              <a:gs pos="35000">
                <a:schemeClr val="accent2">
                  <a:lumMod val="60000"/>
                  <a:lumOff val="4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Приказ </a:t>
            </a:r>
            <a:r>
              <a:rPr lang="ru-RU" sz="1200" dirty="0">
                <a:solidFill>
                  <a:prstClr val="black"/>
                </a:solidFill>
              </a:rPr>
              <a:t>Министра </a:t>
            </a:r>
            <a:r>
              <a:rPr lang="ru-RU" sz="1200" dirty="0" smtClean="0">
                <a:solidFill>
                  <a:prstClr val="black"/>
                </a:solidFill>
              </a:rPr>
              <a:t>обороны РФ</a:t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b="1" dirty="0" smtClean="0">
                <a:solidFill>
                  <a:srgbClr val="C00000"/>
                </a:solidFill>
              </a:rPr>
              <a:t>2013 </a:t>
            </a:r>
            <a:r>
              <a:rPr lang="ru-RU" sz="1200" b="1" dirty="0">
                <a:solidFill>
                  <a:srgbClr val="C00000"/>
                </a:solidFill>
              </a:rPr>
              <a:t>года № </a:t>
            </a:r>
            <a:r>
              <a:rPr lang="ru-RU" sz="1200" b="1" dirty="0" smtClean="0">
                <a:solidFill>
                  <a:srgbClr val="C00000"/>
                </a:solidFill>
              </a:rPr>
              <a:t>115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8" name="Picture 12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colorTemperature colorTemp="3000"/>
                    </a14:imgEffect>
                    <a14:imgEffect>
                      <a14:saturation sat="0"/>
                    </a14:imgEffect>
                    <a14:imgEffect>
                      <a14:brightnessContrast bright="-16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288" y="619710"/>
            <a:ext cx="374377" cy="96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5555"/>
              </p:ext>
            </p:extLst>
          </p:nvPr>
        </p:nvGraphicFramePr>
        <p:xfrm>
          <a:off x="67100" y="608760"/>
          <a:ext cx="3573123" cy="3667824"/>
        </p:xfrm>
        <a:graphic>
          <a:graphicData uri="http://schemas.openxmlformats.org/drawingml/2006/table">
            <a:tbl>
              <a:tblPr/>
              <a:tblGrid>
                <a:gridCol w="1569752"/>
                <a:gridCol w="491371"/>
                <a:gridCol w="504000"/>
                <a:gridCol w="504000"/>
                <a:gridCol w="504000"/>
              </a:tblGrid>
              <a:tr h="37538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Физические упражнения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Минимальные требования для категорий военнослужащих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мужчины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женщины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</a:rPr>
                        <a:t>До 30 лет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</a:rPr>
                        <a:t>Старше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</a:rPr>
                        <a:t>30 лет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</a:rPr>
                        <a:t>До 25 лет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</a:rPr>
                        <a:t>Старше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</a:rPr>
                        <a:t>25 лет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050">
                <a:tc gridSpan="5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000" b="1" kern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</a:rPr>
                        <a:t>Сила</a:t>
                      </a:r>
                      <a:endParaRPr lang="ru-RU" sz="1000" b="1" kern="0" dirty="0">
                        <a:solidFill>
                          <a:srgbClr val="26282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Сгибание и разгибание рук в упоре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35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30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12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Толчок 2 гирь, весом 24 кг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11/15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9/13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Наклоны туловища вперед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25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Подтягивание на перекладине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 раз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050">
                <a:tc gridSpan="5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000" b="1" kern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</a:rPr>
                        <a:t>Быстрота</a:t>
                      </a:r>
                      <a:endParaRPr lang="ru-RU" sz="1000" b="1" kern="0">
                        <a:solidFill>
                          <a:srgbClr val="26282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Бег на 60 м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9,8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10,0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12,9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13,9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Бег на 100 м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15,0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15,8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19,5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20,5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Челночный бег на 10 х 10 м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28,5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29,5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38,00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39,0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050">
                <a:tc gridSpan="5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000" b="1" kern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</a:rPr>
                        <a:t>Выносливость</a:t>
                      </a:r>
                      <a:endParaRPr lang="ru-RU" sz="1000" b="1" kern="0">
                        <a:solidFill>
                          <a:srgbClr val="26282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Бег на 3 км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14,00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15,15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Бег на 1 км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4,20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4,45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5,20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5,45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Плавание 500 м*/300 м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13,00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13,30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11,00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11,30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Times New Roman"/>
                        </a:rPr>
                        <a:t>Лыжная гонка на 5 км</a:t>
                      </a:r>
                      <a:endParaRPr lang="ru-RU" sz="11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28,00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29,00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1204" marR="6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/>
          <a:p>
            <a:pPr algn="ctr" defTabSz="914400">
              <a:lnSpc>
                <a:spcPct val="85000"/>
              </a:lnSpc>
            </a:pP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5 шаг - ПРОВЕРКА </a:t>
            </a: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ФИЗИЧЕСКОЙ ПОДГОТОВЛЕННОСТИ</a:t>
            </a:r>
          </a:p>
        </p:txBody>
      </p:sp>
      <p:sp>
        <p:nvSpPr>
          <p:cNvPr id="27" name="Овал 26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32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4" y="4269812"/>
            <a:ext cx="9144324" cy="43219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000" tIns="36000" rIns="108000" bIns="36000" anchor="ctr"/>
          <a:lstStyle/>
          <a:p>
            <a:pPr indent="177800" algn="just">
              <a:defRPr/>
            </a:pPr>
            <a:r>
              <a:rPr kumimoji="1" lang="ru-RU" sz="1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Граждане, поступающие на военную службу по контракту, </a:t>
            </a:r>
            <a:r>
              <a:rPr kumimoji="1" lang="ru-RU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вправе выбирать для </a:t>
            </a:r>
            <a:r>
              <a:rPr kumimoji="1" lang="ru-RU" sz="13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выполнения</a:t>
            </a:r>
            <a:br>
              <a:rPr kumimoji="1" lang="ru-RU" sz="13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kumimoji="1" lang="ru-RU" sz="13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kumimoji="1" lang="ru-RU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одному из упражнений на каждое физическое качество</a:t>
            </a:r>
            <a:r>
              <a:rPr kumimoji="1" lang="ru-RU" sz="1300" b="1" dirty="0">
                <a:solidFill>
                  <a:srgbClr val="EE444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ru-RU" sz="1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(сила, быстрота, выносливость) </a:t>
            </a:r>
          </a:p>
        </p:txBody>
      </p:sp>
      <p:pic>
        <p:nvPicPr>
          <p:cNvPr id="30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25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2"/>
          <p:cNvGrpSpPr/>
          <p:nvPr/>
        </p:nvGrpSpPr>
        <p:grpSpPr>
          <a:xfrm>
            <a:off x="-6115" y="474320"/>
            <a:ext cx="9179297" cy="4678907"/>
            <a:chOff x="-6114" y="591213"/>
            <a:chExt cx="9159330" cy="6294172"/>
          </a:xfrm>
        </p:grpSpPr>
        <p:pic>
          <p:nvPicPr>
            <p:cNvPr id="37" name="Picture 2" descr="\\SERVSHARE\share\4 управление\HOME\ТИМОФЕЕВ Е.О\1. Статистика\4. БТГР (4К)\Мониторинг\Оформление\Фоны\зачетЗЕЛ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67000" contrast="-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59"/>
            <a:stretch/>
          </p:blipFill>
          <p:spPr bwMode="auto">
            <a:xfrm>
              <a:off x="-4432" y="591214"/>
              <a:ext cx="9144000" cy="6293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D:\Docz\Слайды\Шаблоны\Фон-флаг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13" y="591214"/>
              <a:ext cx="9154546" cy="6293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4432" y="591213"/>
              <a:ext cx="9144000" cy="628147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90000"/>
                    <a:lumOff val="10000"/>
                    <a:alpha val="24000"/>
                  </a:schemeClr>
                </a:gs>
                <a:gs pos="35000">
                  <a:schemeClr val="accent5">
                    <a:lumMod val="60000"/>
                    <a:lumOff val="40000"/>
                    <a:alpha val="60000"/>
                  </a:schemeClr>
                </a:gs>
                <a:gs pos="100000">
                  <a:schemeClr val="accent5">
                    <a:tint val="15000"/>
                    <a:satMod val="350000"/>
                    <a:alpha val="1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 rot="10800000">
              <a:off x="-6113" y="591213"/>
              <a:ext cx="9145681" cy="6279719"/>
            </a:xfrm>
            <a:prstGeom prst="rect">
              <a:avLst/>
            </a:prstGeom>
            <a:gradFill>
              <a:gsLst>
                <a:gs pos="21000">
                  <a:srgbClr val="385066">
                    <a:alpha val="20000"/>
                  </a:srgbClr>
                </a:gs>
                <a:gs pos="49000">
                  <a:srgbClr val="FFFF99">
                    <a:alpha val="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-2913" y="4725015"/>
              <a:ext cx="9156129" cy="2147735"/>
            </a:xfrm>
            <a:prstGeom prst="rect">
              <a:avLst/>
            </a:prstGeom>
            <a:gradFill>
              <a:gsLst>
                <a:gs pos="0">
                  <a:srgbClr val="FFFF99">
                    <a:alpha val="30000"/>
                  </a:srgbClr>
                </a:gs>
                <a:gs pos="49000">
                  <a:srgbClr val="FFFF99">
                    <a:alpha val="1000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216" y="591214"/>
              <a:ext cx="9144000" cy="6294171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90000"/>
                    <a:lumOff val="10000"/>
                    <a:alpha val="24000"/>
                  </a:schemeClr>
                </a:gs>
                <a:gs pos="35000">
                  <a:schemeClr val="accent5">
                    <a:lumMod val="60000"/>
                    <a:lumOff val="40000"/>
                    <a:alpha val="60000"/>
                  </a:schemeClr>
                </a:gs>
                <a:gs pos="100000">
                  <a:schemeClr val="accent5">
                    <a:tint val="15000"/>
                    <a:satMod val="350000"/>
                    <a:alpha val="1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-6114" y="591214"/>
              <a:ext cx="9145682" cy="6294171"/>
            </a:xfrm>
            <a:prstGeom prst="rect">
              <a:avLst/>
            </a:prstGeom>
            <a:gradFill>
              <a:gsLst>
                <a:gs pos="0">
                  <a:srgbClr val="FFFF99">
                    <a:alpha val="30000"/>
                  </a:srgbClr>
                </a:gs>
                <a:gs pos="49000">
                  <a:srgbClr val="FFFF99">
                    <a:alpha val="1000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-2342" y="2636912"/>
              <a:ext cx="9141910" cy="4248212"/>
            </a:xfrm>
            <a:prstGeom prst="rect">
              <a:avLst/>
            </a:prstGeom>
            <a:gradFill>
              <a:gsLst>
                <a:gs pos="0">
                  <a:srgbClr val="FFFF99">
                    <a:alpha val="30000"/>
                    <a:lumMod val="60000"/>
                    <a:lumOff val="40000"/>
                  </a:srgbClr>
                </a:gs>
                <a:gs pos="49000">
                  <a:srgbClr val="FFFF99">
                    <a:lumMod val="14000"/>
                    <a:alpha val="0"/>
                  </a:srgbClr>
                </a:gs>
                <a:gs pos="100000">
                  <a:srgbClr val="0070C0">
                    <a:alpha val="0"/>
                  </a:srgbClr>
                </a:gs>
              </a:gsLst>
              <a:lin ang="30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0313" y="1771859"/>
            <a:ext cx="170679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474" y="425102"/>
            <a:ext cx="6975648" cy="50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3219822"/>
            <a:ext cx="1490768" cy="1015182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90" name="Рисунок 89" descr="\\Ksl\обмен\Фотоотчет\DSC_0091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152646"/>
            <a:ext cx="1512168" cy="957448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91" name="Рисунок 90" descr="\\Ksl\обмен\Фотоотчет\DSC_0101.JPG"/>
          <p:cNvPicPr/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325820"/>
            <a:ext cx="1224136" cy="792088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92" name="Рисунок 91" descr="\\Ksl\обмен\Фотоотчет\DSC_0120.JPG"/>
          <p:cNvPicPr/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2447882"/>
            <a:ext cx="1440160" cy="801733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93" name="Рисунок 92" descr="\\Ksl\обмен\Фотоотчет\DSC_0145.JPG"/>
          <p:cNvPicPr/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4227934"/>
            <a:ext cx="1512168" cy="900752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94" name="Рисунок 93" descr="\\Ksl\обмен\Фотоотчет\DSC_0149.JPG"/>
          <p:cNvPicPr/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2513" y="3219822"/>
            <a:ext cx="1375197" cy="926906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5" name="Рисунок 94" descr="\\Ksl\обмен\Фотоотчет\DSC_0153.JPG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312" y="3248397"/>
            <a:ext cx="1431032" cy="1018676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131890" y="4443958"/>
            <a:ext cx="3266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20" dirty="0" smtClean="0">
                <a:solidFill>
                  <a:prstClr val="black"/>
                </a:solidFill>
              </a:rPr>
              <a:t>Встреча, размещение и обеспечение</a:t>
            </a:r>
          </a:p>
          <a:p>
            <a:r>
              <a:rPr lang="ru-RU" spc="-20" dirty="0" smtClean="0">
                <a:solidFill>
                  <a:prstClr val="black"/>
                </a:solidFill>
              </a:rPr>
              <a:t>всеми видами довольствия</a:t>
            </a:r>
            <a:endParaRPr lang="ru-RU" spc="-2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7" y="3445371"/>
            <a:ext cx="3787846" cy="63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Заключение контракта, издание приказов </a:t>
            </a: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о заключении контракта приема дел и должности, установлении денежных выплат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891" y="2571750"/>
            <a:ext cx="471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30" dirty="0" smtClean="0">
                <a:solidFill>
                  <a:prstClr val="black"/>
                </a:solidFill>
              </a:rPr>
              <a:t>Контроль выплаты денежного довольствия, </a:t>
            </a:r>
          </a:p>
          <a:p>
            <a:r>
              <a:rPr lang="ru-RU" spc="-30" dirty="0" smtClean="0">
                <a:solidFill>
                  <a:prstClr val="black"/>
                </a:solidFill>
              </a:rPr>
              <a:t>содействие в решении неотложных бытовых проблем</a:t>
            </a:r>
            <a:endParaRPr lang="ru-RU" spc="-3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891" y="1635646"/>
            <a:ext cx="5376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Оказание помощи </a:t>
            </a:r>
            <a:r>
              <a:rPr lang="ru-RU" dirty="0" smtClean="0">
                <a:solidFill>
                  <a:prstClr val="black"/>
                </a:solidFill>
              </a:rPr>
              <a:t>в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освоении воинской должности,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в адаптации к традициям воинского коллектива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6" y="608484"/>
            <a:ext cx="5692821" cy="6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b="1" spc="-10" dirty="0" smtClean="0">
                <a:solidFill>
                  <a:prstClr val="black"/>
                </a:solidFill>
              </a:rPr>
              <a:t>Назначение наставника </a:t>
            </a:r>
            <a:r>
              <a:rPr lang="ru-RU" spc="-10" dirty="0" smtClean="0">
                <a:solidFill>
                  <a:prstClr val="black"/>
                </a:solidFill>
              </a:rPr>
              <a:t>для освоения должностных обязанностей, изучения морально-деловых </a:t>
            </a:r>
            <a:r>
              <a:rPr lang="ru-RU" spc="-10" dirty="0">
                <a:solidFill>
                  <a:prstClr val="black"/>
                </a:solidFill>
              </a:rPr>
              <a:t>и психологических качеств, поведения в быту, семье, </a:t>
            </a:r>
            <a:r>
              <a:rPr lang="ru-RU" spc="-10" dirty="0" smtClean="0">
                <a:solidFill>
                  <a:prstClr val="black"/>
                </a:solidFill>
              </a:rPr>
              <a:t>обществе и воинском коллективе</a:t>
            </a:r>
            <a:endParaRPr lang="ru-RU" spc="-10" dirty="0">
              <a:solidFill>
                <a:prstClr val="black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232" y="2476836"/>
            <a:ext cx="1143000" cy="743825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20" name="Рисунок 19" descr="\\Ksl\обмен\Фотоотчет\DSC_0104+.JPG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820" y="555526"/>
            <a:ext cx="2011660" cy="1174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\\Ksl\обмен\Фотоотчет\DSC_0088.JPG"/>
          <p:cNvPicPr/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4815" y="4246984"/>
            <a:ext cx="1161281" cy="836488"/>
          </a:xfrm>
          <a:prstGeom prst="rect">
            <a:avLst/>
          </a:prstGeom>
          <a:noFill/>
          <a:ln w="76200"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772" y="1372645"/>
            <a:ext cx="162011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/>
          <a:p>
            <a:pPr algn="ctr" defTabSz="914400">
              <a:lnSpc>
                <a:spcPct val="85000"/>
              </a:lnSpc>
            </a:pP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ОРГАНИЗАЦИЯ РАБОТЫ С КАНДИДАТАМИ, ПРИБЫВШИМИ</a:t>
            </a:r>
          </a:p>
          <a:p>
            <a:pPr algn="ctr" defTabSz="914400">
              <a:lnSpc>
                <a:spcPct val="85000"/>
              </a:lnSpc>
            </a:pP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В ВОИНСКУЮ ЧАСТЬ ДЛЯ ЗАКЛЮЧЕНИЯ КОНТРАКТА</a:t>
            </a:r>
          </a:p>
        </p:txBody>
      </p:sp>
      <p:sp>
        <p:nvSpPr>
          <p:cNvPr id="26" name="Овал 25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33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6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5940151" y="539788"/>
            <a:ext cx="720081" cy="776347"/>
          </a:xfrm>
          <a:prstGeom prst="roundRect">
            <a:avLst/>
          </a:prstGeom>
          <a:solidFill>
            <a:schemeClr val="bg1"/>
          </a:solidFill>
          <a:ln>
            <a:solidFill>
              <a:srgbClr val="3A719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A7196"/>
                </a:solidFill>
              </a:rPr>
              <a:t>5</a:t>
            </a:r>
            <a:endParaRPr lang="ru-RU" sz="4000" b="1" dirty="0">
              <a:solidFill>
                <a:srgbClr val="3A719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8270" y="1516588"/>
            <a:ext cx="720081" cy="776347"/>
          </a:xfrm>
          <a:prstGeom prst="roundRect">
            <a:avLst/>
          </a:prstGeom>
          <a:solidFill>
            <a:schemeClr val="bg1"/>
          </a:solidFill>
          <a:ln>
            <a:solidFill>
              <a:srgbClr val="DE3A3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DE3A3A"/>
                </a:solidFill>
              </a:rPr>
              <a:t>4</a:t>
            </a:r>
            <a:endParaRPr lang="ru-RU" sz="4000" b="1" dirty="0">
              <a:solidFill>
                <a:srgbClr val="DE3A3A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5" y="2435512"/>
            <a:ext cx="720081" cy="776347"/>
          </a:xfrm>
          <a:prstGeom prst="roundRect">
            <a:avLst/>
          </a:prstGeom>
          <a:solidFill>
            <a:schemeClr val="bg1"/>
          </a:solidFill>
          <a:ln>
            <a:solidFill>
              <a:srgbClr val="01ADC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1ADCF"/>
                </a:solidFill>
              </a:rPr>
              <a:t>3</a:t>
            </a:r>
            <a:endParaRPr lang="ru-RU" sz="4000" b="1" dirty="0">
              <a:solidFill>
                <a:srgbClr val="01ADC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74195" y="3377406"/>
            <a:ext cx="720081" cy="776347"/>
          </a:xfrm>
          <a:prstGeom prst="roundRect">
            <a:avLst/>
          </a:prstGeom>
          <a:solidFill>
            <a:schemeClr val="bg1"/>
          </a:solidFill>
          <a:ln>
            <a:solidFill>
              <a:srgbClr val="F7994B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7994B"/>
                </a:solidFill>
              </a:rPr>
              <a:t>2</a:t>
            </a:r>
            <a:endParaRPr lang="ru-RU" sz="4000" b="1" dirty="0">
              <a:solidFill>
                <a:srgbClr val="F7994B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59339" y="4321523"/>
            <a:ext cx="720081" cy="776347"/>
          </a:xfrm>
          <a:prstGeom prst="roundRect">
            <a:avLst/>
          </a:prstGeom>
          <a:solidFill>
            <a:schemeClr val="bg1"/>
          </a:solidFill>
          <a:ln>
            <a:solidFill>
              <a:srgbClr val="74B23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4B230"/>
                </a:solidFill>
              </a:rPr>
              <a:t>1</a:t>
            </a:r>
            <a:endParaRPr lang="ru-RU" sz="4000" b="1" dirty="0">
              <a:solidFill>
                <a:srgbClr val="74B2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324" y="535355"/>
            <a:ext cx="3996260" cy="460814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7925" tIns="38963" rIns="77925" bIns="38963" rtlCol="0" anchor="ctr"/>
          <a:lstStyle/>
          <a:p>
            <a:pPr algn="ctr" defTabSz="779252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502569"/>
            <a:ext cx="9141420" cy="4660810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7574"/>
            <a:ext cx="2804576" cy="396000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1750"/>
            <a:ext cx="2804576" cy="396000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000"/>
                    </a14:imgEffect>
                    <a14:imgEffect>
                      <a14:brightnessContrast bright="-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1" t="14466" r="15210"/>
          <a:stretch/>
        </p:blipFill>
        <p:spPr bwMode="auto">
          <a:xfrm>
            <a:off x="5724128" y="591750"/>
            <a:ext cx="1872208" cy="348147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 descr="\\servvm1\3otdel$\3_отдел\СКАНИРОВАНИЕ ЛД действ. генералов\30 ГЕН\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048" y="2757122"/>
            <a:ext cx="1607514" cy="219045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 влево 19"/>
          <p:cNvSpPr/>
          <p:nvPr/>
        </p:nvSpPr>
        <p:spPr>
          <a:xfrm flipH="1">
            <a:off x="3180478" y="1707654"/>
            <a:ext cx="2736305" cy="720080"/>
          </a:xfrm>
          <a:prstGeom prst="leftArrow">
            <a:avLst>
              <a:gd name="adj1" fmla="val 64223"/>
              <a:gd name="adj2" fmla="val 50000"/>
            </a:avLst>
          </a:prstGeom>
          <a:solidFill>
            <a:srgbClr val="00B050">
              <a:alpha val="70000"/>
            </a:srgb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779252">
              <a:lnSpc>
                <a:spcPct val="80000"/>
              </a:lnSpc>
            </a:pPr>
            <a:r>
              <a:rPr lang="ru-RU" b="1" dirty="0" smtClean="0">
                <a:solidFill>
                  <a:prstClr val="white"/>
                </a:solidFill>
              </a:rPr>
              <a:t> Первый экземпляр контракта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3" name="Стрелка влево 22"/>
          <p:cNvSpPr/>
          <p:nvPr/>
        </p:nvSpPr>
        <p:spPr>
          <a:xfrm flipH="1">
            <a:off x="3731443" y="4153693"/>
            <a:ext cx="3360836" cy="720080"/>
          </a:xfrm>
          <a:prstGeom prst="leftArrow">
            <a:avLst>
              <a:gd name="adj1" fmla="val 64223"/>
              <a:gd name="adj2" fmla="val 50000"/>
            </a:avLst>
          </a:prstGeom>
          <a:solidFill>
            <a:schemeClr val="tx2">
              <a:lumMod val="60000"/>
              <a:lumOff val="40000"/>
              <a:alpha val="7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779252">
              <a:lnSpc>
                <a:spcPct val="80000"/>
              </a:lnSpc>
            </a:pPr>
            <a:r>
              <a:rPr lang="ru-RU" b="1" dirty="0" smtClean="0">
                <a:solidFill>
                  <a:prstClr val="white"/>
                </a:solidFill>
              </a:rPr>
              <a:t>Второй экземпляр контракта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/>
          <a:p>
            <a:pPr algn="ctr" defTabSz="914400">
              <a:lnSpc>
                <a:spcPct val="85000"/>
              </a:lnSpc>
            </a:pPr>
            <a:r>
              <a:rPr lang="ru-RU" altLang="ru-RU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9 шаг – ЗАКЛЮЧЕНИЕ КОНТРАКТА </a:t>
            </a: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О ПРОХОЖДЕНИИ ВОЕННОЙ СЛУЖБЫ</a:t>
            </a:r>
          </a:p>
        </p:txBody>
      </p:sp>
      <p:sp>
        <p:nvSpPr>
          <p:cNvPr id="17" name="Овал 16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34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8261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324" y="447180"/>
            <a:ext cx="9144324" cy="4696320"/>
          </a:xfrm>
          <a:prstGeom prst="rect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96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535355"/>
            <a:ext cx="9141420" cy="4608145"/>
          </a:xfrm>
          <a:prstGeom prst="rect">
            <a:avLst/>
          </a:prstGeom>
          <a:solidFill>
            <a:srgbClr val="6F7C6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52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85900" y="676274"/>
            <a:ext cx="7554311" cy="10931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180975" algn="ctr" defTabSz="914400"/>
            <a:r>
              <a:rPr lang="ru-RU" sz="1400" b="1" spc="-40" dirty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со статьей 34.1 Федерального закона от 28 марта 1998 г. </a:t>
            </a:r>
            <a:r>
              <a:rPr lang="ru-RU" sz="1400" b="1" spc="-40" dirty="0" smtClean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№ 53-ФЗ</a:t>
            </a:r>
            <a:br>
              <a:rPr lang="ru-RU" sz="1400" b="1" spc="-40" dirty="0" smtClean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spc="-40" dirty="0" smtClean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400" b="1" spc="-40" dirty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воинской обязанности и военной службе» для </a:t>
            </a:r>
            <a:r>
              <a:rPr lang="ru-RU" sz="1400" b="1" spc="-40" dirty="0" smtClean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поступивших на </a:t>
            </a:r>
            <a:r>
              <a:rPr lang="ru-RU" sz="1400" b="1" spc="-40" dirty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военную </a:t>
            </a:r>
            <a:r>
              <a:rPr lang="ru-RU" sz="1400" b="1" spc="-40" dirty="0" smtClean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службу</a:t>
            </a:r>
            <a:br>
              <a:rPr lang="ru-RU" sz="1400" b="1" spc="-40" dirty="0" smtClean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spc="-40" dirty="0" smtClean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b="1" spc="-40" dirty="0">
                <a:solidFill>
                  <a:srgbClr val="DB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контракту устанавливается испытание сроком </a:t>
            </a:r>
            <a:r>
              <a:rPr lang="ru-RU" sz="1400" b="1" spc="-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три месяца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108521" y="655994"/>
            <a:ext cx="9148732" cy="4509921"/>
            <a:chOff x="893172" y="835979"/>
            <a:chExt cx="8180919" cy="3229172"/>
          </a:xfrm>
        </p:grpSpPr>
        <p:pic>
          <p:nvPicPr>
            <p:cNvPr id="89" name="Picture 3" descr="D:\Docz\Temp\Праздники\VDV\Фоны\006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7944" y="1585332"/>
              <a:ext cx="5006147" cy="236672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  <a:alpha val="15000"/>
                  </a:schemeClr>
                </a:gs>
                <a:gs pos="70000">
                  <a:schemeClr val="bg1"/>
                </a:gs>
                <a:gs pos="30000">
                  <a:schemeClr val="bg1"/>
                </a:gs>
                <a:gs pos="100000">
                  <a:schemeClr val="bg1">
                    <a:lumMod val="95000"/>
                    <a:alpha val="15000"/>
                  </a:schemeClr>
                </a:gs>
              </a:gsLst>
              <a:lin ang="0" scaled="0"/>
            </a:gradFill>
          </p:spPr>
        </p:pic>
        <p:sp>
          <p:nvSpPr>
            <p:cNvPr id="94" name="Прямоугольник 93"/>
            <p:cNvSpPr/>
            <p:nvPr/>
          </p:nvSpPr>
          <p:spPr>
            <a:xfrm rot="10800000">
              <a:off x="4067944" y="1572749"/>
              <a:ext cx="3096343" cy="237930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88000">
                  <a:schemeClr val="bg1"/>
                </a:gs>
                <a:gs pos="100000">
                  <a:schemeClr val="bg1"/>
                </a:gs>
                <a:gs pos="100000">
                  <a:schemeClr val="bg1">
                    <a:lumMod val="95000"/>
                    <a:alpha val="15000"/>
                  </a:schemeClr>
                </a:gs>
              </a:gsLst>
              <a:lin ang="21594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9252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5" name="13 Pentágono"/>
            <p:cNvSpPr/>
            <p:nvPr/>
          </p:nvSpPr>
          <p:spPr bwMode="auto">
            <a:xfrm>
              <a:off x="2473016" y="1577464"/>
              <a:ext cx="4022132" cy="787383"/>
            </a:xfrm>
            <a:prstGeom prst="homePlate">
              <a:avLst>
                <a:gd name="adj" fmla="val 22184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57150">
              <a:noFill/>
            </a:ln>
            <a:effectLst/>
            <a:extLst/>
          </p:spPr>
          <p:txBody>
            <a:bodyPr lIns="864787" tIns="0" rIns="360328" bIns="0" rtlCol="0" anchor="ctr"/>
            <a:lstStyle/>
            <a:p>
              <a:pPr algn="r" defTabSz="779252">
                <a:lnSpc>
                  <a:spcPct val="125000"/>
                </a:lnSpc>
              </a:pPr>
              <a:endParaRPr lang="es-MX" sz="2000" baseline="30000" dirty="0">
                <a:solidFill>
                  <a:srgbClr val="9BBB59">
                    <a:lumMod val="50000"/>
                  </a:srgb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96" name="12 Pentágono"/>
            <p:cNvSpPr/>
            <p:nvPr/>
          </p:nvSpPr>
          <p:spPr bwMode="auto">
            <a:xfrm>
              <a:off x="1979640" y="2364846"/>
              <a:ext cx="4386727" cy="828084"/>
            </a:xfrm>
            <a:prstGeom prst="homePlate">
              <a:avLst>
                <a:gd name="adj" fmla="val 22184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57150">
              <a:noFill/>
            </a:ln>
            <a:effectLst/>
            <a:extLst/>
          </p:spPr>
          <p:txBody>
            <a:bodyPr lIns="864787" tIns="0" rIns="360328" bIns="0" rtlCol="0" anchor="ctr"/>
            <a:lstStyle/>
            <a:p>
              <a:pPr algn="r" defTabSz="779252">
                <a:lnSpc>
                  <a:spcPct val="125000"/>
                </a:lnSpc>
              </a:pPr>
              <a:endParaRPr lang="es-MX" sz="2000" baseline="30000" dirty="0">
                <a:solidFill>
                  <a:srgbClr val="8064A2">
                    <a:lumMod val="50000"/>
                  </a:srgb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97" name="11 Pentágono"/>
            <p:cNvSpPr/>
            <p:nvPr/>
          </p:nvSpPr>
          <p:spPr bwMode="auto">
            <a:xfrm>
              <a:off x="1517080" y="3193007"/>
              <a:ext cx="4656116" cy="759050"/>
            </a:xfrm>
            <a:prstGeom prst="homePlate">
              <a:avLst>
                <a:gd name="adj" fmla="val 22184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57150">
              <a:noFill/>
            </a:ln>
            <a:effectLst/>
            <a:extLst/>
          </p:spPr>
          <p:txBody>
            <a:bodyPr lIns="864787" tIns="0" rIns="360328" bIns="0" rtlCol="0" anchor="ctr"/>
            <a:lstStyle/>
            <a:p>
              <a:pPr algn="r" defTabSz="779252">
                <a:lnSpc>
                  <a:spcPct val="125000"/>
                </a:lnSpc>
              </a:pPr>
              <a:endParaRPr lang="es-MX" sz="2000" baseline="30000" dirty="0">
                <a:solidFill>
                  <a:srgbClr val="C0504D">
                    <a:lumMod val="50000"/>
                  </a:srgb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98" name="Forma libre 40"/>
            <p:cNvSpPr/>
            <p:nvPr/>
          </p:nvSpPr>
          <p:spPr bwMode="auto">
            <a:xfrm>
              <a:off x="1287229" y="3098942"/>
              <a:ext cx="888806" cy="853115"/>
            </a:xfrm>
            <a:custGeom>
              <a:avLst/>
              <a:gdLst>
                <a:gd name="connsiteX0" fmla="*/ 0 w 4320000"/>
                <a:gd name="connsiteY0" fmla="*/ 0 h 4320000"/>
                <a:gd name="connsiteX1" fmla="*/ 3421971 w 4320000"/>
                <a:gd name="connsiteY1" fmla="*/ 0 h 4320000"/>
                <a:gd name="connsiteX2" fmla="*/ 4320000 w 4320000"/>
                <a:gd name="connsiteY2" fmla="*/ 890624 h 4320000"/>
                <a:gd name="connsiteX3" fmla="*/ 4320000 w 4320000"/>
                <a:gd name="connsiteY3" fmla="*/ 900000 h 4320000"/>
                <a:gd name="connsiteX4" fmla="*/ 899999 w 4320000"/>
                <a:gd name="connsiteY4" fmla="*/ 900000 h 4320000"/>
                <a:gd name="connsiteX5" fmla="*/ 899999 w 4320000"/>
                <a:gd name="connsiteY5" fmla="*/ 4320000 h 4320000"/>
                <a:gd name="connsiteX6" fmla="*/ 898002 w 4320000"/>
                <a:gd name="connsiteY6" fmla="*/ 4320000 h 4320000"/>
                <a:gd name="connsiteX7" fmla="*/ 0 w 4320000"/>
                <a:gd name="connsiteY7" fmla="*/ 3429403 h 4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000" h="4320000">
                  <a:moveTo>
                    <a:pt x="0" y="0"/>
                  </a:moveTo>
                  <a:lnTo>
                    <a:pt x="3421971" y="0"/>
                  </a:lnTo>
                  <a:lnTo>
                    <a:pt x="4320000" y="890624"/>
                  </a:lnTo>
                  <a:lnTo>
                    <a:pt x="4320000" y="900000"/>
                  </a:lnTo>
                  <a:lnTo>
                    <a:pt x="899999" y="900000"/>
                  </a:lnTo>
                  <a:lnTo>
                    <a:pt x="899999" y="4320000"/>
                  </a:lnTo>
                  <a:lnTo>
                    <a:pt x="898002" y="4320000"/>
                  </a:lnTo>
                  <a:lnTo>
                    <a:pt x="0" y="34294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62000" dist="571500" dir="2700000" algn="tl" rotWithShape="0">
                <a:prstClr val="black">
                  <a:alpha val="86000"/>
                </a:prstClr>
              </a:outerShdw>
            </a:effectLst>
            <a:scene3d>
              <a:camera prst="isometricRightUp"/>
              <a:lightRig rig="threePt" dir="t"/>
            </a:scene3d>
            <a:sp3d extrusionH="571500"/>
            <a:ex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779252"/>
              <a:endParaRPr lang="es-ES" sz="1802">
                <a:solidFill>
                  <a:prstClr val="black"/>
                </a:solidFill>
              </a:endParaRPr>
            </a:p>
          </p:txBody>
        </p:sp>
        <p:sp>
          <p:nvSpPr>
            <p:cNvPr id="99" name="Forma libre 41"/>
            <p:cNvSpPr/>
            <p:nvPr/>
          </p:nvSpPr>
          <p:spPr bwMode="auto">
            <a:xfrm>
              <a:off x="1788145" y="2312118"/>
              <a:ext cx="888806" cy="853115"/>
            </a:xfrm>
            <a:custGeom>
              <a:avLst/>
              <a:gdLst>
                <a:gd name="connsiteX0" fmla="*/ 0 w 4320000"/>
                <a:gd name="connsiteY0" fmla="*/ 0 h 4320000"/>
                <a:gd name="connsiteX1" fmla="*/ 3421971 w 4320000"/>
                <a:gd name="connsiteY1" fmla="*/ 0 h 4320000"/>
                <a:gd name="connsiteX2" fmla="*/ 4320000 w 4320000"/>
                <a:gd name="connsiteY2" fmla="*/ 890624 h 4320000"/>
                <a:gd name="connsiteX3" fmla="*/ 4320000 w 4320000"/>
                <a:gd name="connsiteY3" fmla="*/ 900000 h 4320000"/>
                <a:gd name="connsiteX4" fmla="*/ 899999 w 4320000"/>
                <a:gd name="connsiteY4" fmla="*/ 900000 h 4320000"/>
                <a:gd name="connsiteX5" fmla="*/ 899999 w 4320000"/>
                <a:gd name="connsiteY5" fmla="*/ 4320000 h 4320000"/>
                <a:gd name="connsiteX6" fmla="*/ 898002 w 4320000"/>
                <a:gd name="connsiteY6" fmla="*/ 4320000 h 4320000"/>
                <a:gd name="connsiteX7" fmla="*/ 0 w 4320000"/>
                <a:gd name="connsiteY7" fmla="*/ 3429403 h 4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000" h="4320000">
                  <a:moveTo>
                    <a:pt x="0" y="0"/>
                  </a:moveTo>
                  <a:lnTo>
                    <a:pt x="3421971" y="0"/>
                  </a:lnTo>
                  <a:lnTo>
                    <a:pt x="4320000" y="890624"/>
                  </a:lnTo>
                  <a:lnTo>
                    <a:pt x="4320000" y="900000"/>
                  </a:lnTo>
                  <a:lnTo>
                    <a:pt x="899999" y="900000"/>
                  </a:lnTo>
                  <a:lnTo>
                    <a:pt x="899999" y="4320000"/>
                  </a:lnTo>
                  <a:lnTo>
                    <a:pt x="898002" y="4320000"/>
                  </a:lnTo>
                  <a:lnTo>
                    <a:pt x="0" y="34294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62000" dist="571500" dir="2700000" algn="tl" rotWithShape="0">
                <a:prstClr val="black">
                  <a:alpha val="86000"/>
                </a:prstClr>
              </a:outerShdw>
            </a:effectLst>
            <a:scene3d>
              <a:camera prst="isometricRightUp"/>
              <a:lightRig rig="threePt" dir="t"/>
            </a:scene3d>
            <a:sp3d extrusionH="571500"/>
            <a:ex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779252"/>
              <a:endParaRPr lang="es-ES" sz="1802">
                <a:solidFill>
                  <a:prstClr val="black"/>
                </a:solidFill>
              </a:endParaRPr>
            </a:p>
          </p:txBody>
        </p:sp>
        <p:grpSp>
          <p:nvGrpSpPr>
            <p:cNvPr id="112" name="1 Grupo"/>
            <p:cNvGrpSpPr/>
            <p:nvPr/>
          </p:nvGrpSpPr>
          <p:grpSpPr>
            <a:xfrm>
              <a:off x="1760301" y="835979"/>
              <a:ext cx="1024813" cy="1567701"/>
              <a:chOff x="4488125" y="2540348"/>
              <a:chExt cx="2592455" cy="4431219"/>
            </a:xfrm>
            <a:effectLst>
              <a:outerShdw blurRad="762000" dist="317500" dir="3000000" algn="ctr" rotWithShape="0">
                <a:srgbClr val="000000">
                  <a:alpha val="33000"/>
                </a:srgbClr>
              </a:outerShdw>
            </a:effectLst>
          </p:grpSpPr>
          <p:sp>
            <p:nvSpPr>
              <p:cNvPr id="113" name="8 Rectángulo"/>
              <p:cNvSpPr/>
              <p:nvPr/>
            </p:nvSpPr>
            <p:spPr bwMode="auto">
              <a:xfrm>
                <a:off x="6192004" y="4510845"/>
                <a:ext cx="354255" cy="2460722"/>
              </a:xfrm>
              <a:custGeom>
                <a:avLst/>
                <a:gdLst>
                  <a:gd name="connsiteX0" fmla="*/ 0 w 406399"/>
                  <a:gd name="connsiteY0" fmla="*/ 0 h 2609425"/>
                  <a:gd name="connsiteX1" fmla="*/ 406399 w 406399"/>
                  <a:gd name="connsiteY1" fmla="*/ 0 h 2609425"/>
                  <a:gd name="connsiteX2" fmla="*/ 406399 w 406399"/>
                  <a:gd name="connsiteY2" fmla="*/ 2609425 h 2609425"/>
                  <a:gd name="connsiteX3" fmla="*/ 0 w 406399"/>
                  <a:gd name="connsiteY3" fmla="*/ 2609425 h 2609425"/>
                  <a:gd name="connsiteX4" fmla="*/ 0 w 406399"/>
                  <a:gd name="connsiteY4" fmla="*/ 0 h 2609425"/>
                  <a:gd name="connsiteX0" fmla="*/ 0 w 406399"/>
                  <a:gd name="connsiteY0" fmla="*/ 0 h 2852312"/>
                  <a:gd name="connsiteX1" fmla="*/ 406399 w 406399"/>
                  <a:gd name="connsiteY1" fmla="*/ 0 h 2852312"/>
                  <a:gd name="connsiteX2" fmla="*/ 406399 w 406399"/>
                  <a:gd name="connsiteY2" fmla="*/ 2852312 h 2852312"/>
                  <a:gd name="connsiteX3" fmla="*/ 0 w 406399"/>
                  <a:gd name="connsiteY3" fmla="*/ 2609425 h 2852312"/>
                  <a:gd name="connsiteX4" fmla="*/ 0 w 406399"/>
                  <a:gd name="connsiteY4" fmla="*/ 0 h 2852312"/>
                  <a:gd name="connsiteX0" fmla="*/ 0 w 406399"/>
                  <a:gd name="connsiteY0" fmla="*/ 0 h 2955266"/>
                  <a:gd name="connsiteX1" fmla="*/ 406399 w 406399"/>
                  <a:gd name="connsiteY1" fmla="*/ 102954 h 2955266"/>
                  <a:gd name="connsiteX2" fmla="*/ 406399 w 406399"/>
                  <a:gd name="connsiteY2" fmla="*/ 2955266 h 2955266"/>
                  <a:gd name="connsiteX3" fmla="*/ 0 w 406399"/>
                  <a:gd name="connsiteY3" fmla="*/ 2712379 h 2955266"/>
                  <a:gd name="connsiteX4" fmla="*/ 0 w 406399"/>
                  <a:gd name="connsiteY4" fmla="*/ 0 h 2955266"/>
                  <a:gd name="connsiteX0" fmla="*/ 0 w 406399"/>
                  <a:gd name="connsiteY0" fmla="*/ 0 h 2955266"/>
                  <a:gd name="connsiteX1" fmla="*/ 390009 w 406399"/>
                  <a:gd name="connsiteY1" fmla="*/ 131553 h 2955266"/>
                  <a:gd name="connsiteX2" fmla="*/ 406399 w 406399"/>
                  <a:gd name="connsiteY2" fmla="*/ 2955266 h 2955266"/>
                  <a:gd name="connsiteX3" fmla="*/ 0 w 406399"/>
                  <a:gd name="connsiteY3" fmla="*/ 2712379 h 2955266"/>
                  <a:gd name="connsiteX4" fmla="*/ 0 w 406399"/>
                  <a:gd name="connsiteY4" fmla="*/ 0 h 2955266"/>
                  <a:gd name="connsiteX0" fmla="*/ 0 w 406399"/>
                  <a:gd name="connsiteY0" fmla="*/ 0 h 2955266"/>
                  <a:gd name="connsiteX1" fmla="*/ 390009 w 406399"/>
                  <a:gd name="connsiteY1" fmla="*/ 131553 h 2955266"/>
                  <a:gd name="connsiteX2" fmla="*/ 406399 w 406399"/>
                  <a:gd name="connsiteY2" fmla="*/ 2955266 h 2955266"/>
                  <a:gd name="connsiteX3" fmla="*/ 5464 w 406399"/>
                  <a:gd name="connsiteY3" fmla="*/ 2703800 h 2955266"/>
                  <a:gd name="connsiteX4" fmla="*/ 0 w 406399"/>
                  <a:gd name="connsiteY4" fmla="*/ 0 h 295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399" h="2955266">
                    <a:moveTo>
                      <a:pt x="0" y="0"/>
                    </a:moveTo>
                    <a:lnTo>
                      <a:pt x="390009" y="131553"/>
                    </a:lnTo>
                    <a:cubicBezTo>
                      <a:pt x="395472" y="1072791"/>
                      <a:pt x="400936" y="2014028"/>
                      <a:pt x="406399" y="2955266"/>
                    </a:cubicBezTo>
                    <a:lnTo>
                      <a:pt x="5464" y="2703800"/>
                    </a:lnTo>
                    <a:cubicBezTo>
                      <a:pt x="3643" y="1802533"/>
                      <a:pt x="1821" y="901267"/>
                      <a:pt x="0" y="0"/>
                    </a:cubicBezTo>
                    <a:close/>
                  </a:path>
                </a:pathLst>
              </a:custGeom>
              <a:solidFill>
                <a:srgbClr val="B8CF8B"/>
              </a:solidFill>
              <a:ln>
                <a:noFill/>
              </a:ln>
              <a:extLst/>
            </p:spPr>
            <p:txBody>
              <a:bodyPr lIns="0" tIns="0" rIns="0" bIns="0" rtlCol="0" anchor="ctr"/>
              <a:lstStyle/>
              <a:p>
                <a:pPr algn="ctr" defTabSz="779252"/>
                <a:endParaRPr lang="es-SV" sz="5383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4 Rectángulo"/>
              <p:cNvSpPr/>
              <p:nvPr/>
            </p:nvSpPr>
            <p:spPr bwMode="auto">
              <a:xfrm>
                <a:off x="4488125" y="2681734"/>
                <a:ext cx="2366962" cy="4095882"/>
              </a:xfrm>
              <a:custGeom>
                <a:avLst/>
                <a:gdLst>
                  <a:gd name="connsiteX0" fmla="*/ 1180610 w 2361220"/>
                  <a:gd name="connsiteY0" fmla="*/ 0 h 5369376"/>
                  <a:gd name="connsiteX1" fmla="*/ 2361220 w 2361220"/>
                  <a:gd name="connsiteY1" fmla="*/ 2900660 h 5369376"/>
                  <a:gd name="connsiteX2" fmla="*/ 1714122 w 2361220"/>
                  <a:gd name="connsiteY2" fmla="*/ 2657027 h 5369376"/>
                  <a:gd name="connsiteX3" fmla="*/ 1711210 w 2361220"/>
                  <a:gd name="connsiteY3" fmla="*/ 5369376 h 5369376"/>
                  <a:gd name="connsiteX4" fmla="*/ 688110 w 2361220"/>
                  <a:gd name="connsiteY4" fmla="*/ 4659344 h 5369376"/>
                  <a:gd name="connsiteX5" fmla="*/ 699640 w 2361220"/>
                  <a:gd name="connsiteY5" fmla="*/ 2275075 h 5369376"/>
                  <a:gd name="connsiteX6" fmla="*/ 0 w 2361220"/>
                  <a:gd name="connsiteY6" fmla="*/ 2011660 h 5369376"/>
                  <a:gd name="connsiteX7" fmla="*/ 1180610 w 2361220"/>
                  <a:gd name="connsiteY7" fmla="*/ 0 h 5369376"/>
                  <a:gd name="connsiteX0" fmla="*/ 1180610 w 2361220"/>
                  <a:gd name="connsiteY0" fmla="*/ 0 h 5369376"/>
                  <a:gd name="connsiteX1" fmla="*/ 2361220 w 2361220"/>
                  <a:gd name="connsiteY1" fmla="*/ 2900660 h 5369376"/>
                  <a:gd name="connsiteX2" fmla="*/ 1714122 w 2361220"/>
                  <a:gd name="connsiteY2" fmla="*/ 2657027 h 5369376"/>
                  <a:gd name="connsiteX3" fmla="*/ 1725462 w 2361220"/>
                  <a:gd name="connsiteY3" fmla="*/ 5369376 h 5369376"/>
                  <a:gd name="connsiteX4" fmla="*/ 688110 w 2361220"/>
                  <a:gd name="connsiteY4" fmla="*/ 4659344 h 5369376"/>
                  <a:gd name="connsiteX5" fmla="*/ 699640 w 2361220"/>
                  <a:gd name="connsiteY5" fmla="*/ 2275075 h 5369376"/>
                  <a:gd name="connsiteX6" fmla="*/ 0 w 2361220"/>
                  <a:gd name="connsiteY6" fmla="*/ 2011660 h 5369376"/>
                  <a:gd name="connsiteX7" fmla="*/ 1180610 w 2361220"/>
                  <a:gd name="connsiteY7" fmla="*/ 0 h 5369376"/>
                  <a:gd name="connsiteX0" fmla="*/ 1180610 w 2361220"/>
                  <a:gd name="connsiteY0" fmla="*/ 0 h 5369376"/>
                  <a:gd name="connsiteX1" fmla="*/ 2361220 w 2361220"/>
                  <a:gd name="connsiteY1" fmla="*/ 2900660 h 5369376"/>
                  <a:gd name="connsiteX2" fmla="*/ 1723624 w 2361220"/>
                  <a:gd name="connsiteY2" fmla="*/ 2657027 h 5369376"/>
                  <a:gd name="connsiteX3" fmla="*/ 1725462 w 2361220"/>
                  <a:gd name="connsiteY3" fmla="*/ 5369376 h 5369376"/>
                  <a:gd name="connsiteX4" fmla="*/ 688110 w 2361220"/>
                  <a:gd name="connsiteY4" fmla="*/ 4659344 h 5369376"/>
                  <a:gd name="connsiteX5" fmla="*/ 699640 w 2361220"/>
                  <a:gd name="connsiteY5" fmla="*/ 2275075 h 5369376"/>
                  <a:gd name="connsiteX6" fmla="*/ 0 w 2361220"/>
                  <a:gd name="connsiteY6" fmla="*/ 2011660 h 5369376"/>
                  <a:gd name="connsiteX7" fmla="*/ 1180610 w 2361220"/>
                  <a:gd name="connsiteY7" fmla="*/ 0 h 536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61220" h="5369376">
                    <a:moveTo>
                      <a:pt x="1180610" y="0"/>
                    </a:moveTo>
                    <a:lnTo>
                      <a:pt x="2361220" y="2900660"/>
                    </a:lnTo>
                    <a:lnTo>
                      <a:pt x="1723624" y="2657027"/>
                    </a:lnTo>
                    <a:cubicBezTo>
                      <a:pt x="1719896" y="3749425"/>
                      <a:pt x="1729597" y="4241461"/>
                      <a:pt x="1725462" y="5369376"/>
                    </a:cubicBezTo>
                    <a:lnTo>
                      <a:pt x="688110" y="4659344"/>
                    </a:lnTo>
                    <a:cubicBezTo>
                      <a:pt x="691953" y="3864588"/>
                      <a:pt x="695797" y="3069831"/>
                      <a:pt x="699640" y="2275075"/>
                    </a:cubicBezTo>
                    <a:lnTo>
                      <a:pt x="0" y="2011660"/>
                    </a:lnTo>
                    <a:lnTo>
                      <a:pt x="1180610" y="0"/>
                    </a:lnTo>
                    <a:close/>
                  </a:path>
                </a:pathLst>
              </a:custGeom>
              <a:solidFill>
                <a:srgbClr val="95B850"/>
              </a:solidFill>
              <a:ln>
                <a:noFill/>
              </a:ln>
              <a:extLst/>
            </p:spPr>
            <p:txBody>
              <a:bodyPr lIns="0" tIns="0" rIns="0" bIns="0" rtlCol="0" anchor="ctr"/>
              <a:lstStyle/>
              <a:p>
                <a:pPr algn="ctr" defTabSz="779252"/>
                <a:endParaRPr lang="es-SV" sz="5383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7 Rectángulo"/>
              <p:cNvSpPr/>
              <p:nvPr/>
            </p:nvSpPr>
            <p:spPr bwMode="auto">
              <a:xfrm rot="21327571">
                <a:off x="5714798" y="2540348"/>
                <a:ext cx="1365782" cy="2424523"/>
              </a:xfrm>
              <a:custGeom>
                <a:avLst/>
                <a:gdLst>
                  <a:gd name="connsiteX0" fmla="*/ 0 w 517558"/>
                  <a:gd name="connsiteY0" fmla="*/ 0 h 1818234"/>
                  <a:gd name="connsiteX1" fmla="*/ 517558 w 517558"/>
                  <a:gd name="connsiteY1" fmla="*/ 0 h 1818234"/>
                  <a:gd name="connsiteX2" fmla="*/ 517558 w 517558"/>
                  <a:gd name="connsiteY2" fmla="*/ 1818234 h 1818234"/>
                  <a:gd name="connsiteX3" fmla="*/ 0 w 517558"/>
                  <a:gd name="connsiteY3" fmla="*/ 1818234 h 1818234"/>
                  <a:gd name="connsiteX4" fmla="*/ 0 w 517558"/>
                  <a:gd name="connsiteY4" fmla="*/ 0 h 1818234"/>
                  <a:gd name="connsiteX0" fmla="*/ 0 w 517558"/>
                  <a:gd name="connsiteY0" fmla="*/ 0 h 1818234"/>
                  <a:gd name="connsiteX1" fmla="*/ 517558 w 517558"/>
                  <a:gd name="connsiteY1" fmla="*/ 0 h 1818234"/>
                  <a:gd name="connsiteX2" fmla="*/ 355633 w 517558"/>
                  <a:gd name="connsiteY2" fmla="*/ 1348334 h 1818234"/>
                  <a:gd name="connsiteX3" fmla="*/ 0 w 517558"/>
                  <a:gd name="connsiteY3" fmla="*/ 1818234 h 1818234"/>
                  <a:gd name="connsiteX4" fmla="*/ 0 w 517558"/>
                  <a:gd name="connsiteY4" fmla="*/ 0 h 1818234"/>
                  <a:gd name="connsiteX0" fmla="*/ 0 w 517558"/>
                  <a:gd name="connsiteY0" fmla="*/ 0 h 1818234"/>
                  <a:gd name="connsiteX1" fmla="*/ 517558 w 517558"/>
                  <a:gd name="connsiteY1" fmla="*/ 0 h 1818234"/>
                  <a:gd name="connsiteX2" fmla="*/ 422308 w 517558"/>
                  <a:gd name="connsiteY2" fmla="*/ 1640434 h 1818234"/>
                  <a:gd name="connsiteX3" fmla="*/ 0 w 517558"/>
                  <a:gd name="connsiteY3" fmla="*/ 1818234 h 1818234"/>
                  <a:gd name="connsiteX4" fmla="*/ 0 w 517558"/>
                  <a:gd name="connsiteY4" fmla="*/ 0 h 1818234"/>
                  <a:gd name="connsiteX0" fmla="*/ 0 w 1693896"/>
                  <a:gd name="connsiteY0" fmla="*/ 0 h 2889797"/>
                  <a:gd name="connsiteX1" fmla="*/ 1693896 w 1693896"/>
                  <a:gd name="connsiteY1" fmla="*/ 1071563 h 2889797"/>
                  <a:gd name="connsiteX2" fmla="*/ 1598646 w 1693896"/>
                  <a:gd name="connsiteY2" fmla="*/ 2711997 h 2889797"/>
                  <a:gd name="connsiteX3" fmla="*/ 1176338 w 1693896"/>
                  <a:gd name="connsiteY3" fmla="*/ 2889797 h 2889797"/>
                  <a:gd name="connsiteX4" fmla="*/ 0 w 1693896"/>
                  <a:gd name="connsiteY4" fmla="*/ 0 h 2889797"/>
                  <a:gd name="connsiteX0" fmla="*/ 0 w 1598646"/>
                  <a:gd name="connsiteY0" fmla="*/ 133350 h 3023147"/>
                  <a:gd name="connsiteX1" fmla="*/ 465171 w 1598646"/>
                  <a:gd name="connsiteY1" fmla="*/ 0 h 3023147"/>
                  <a:gd name="connsiteX2" fmla="*/ 1598646 w 1598646"/>
                  <a:gd name="connsiteY2" fmla="*/ 2845347 h 3023147"/>
                  <a:gd name="connsiteX3" fmla="*/ 1176338 w 1598646"/>
                  <a:gd name="connsiteY3" fmla="*/ 3023147 h 3023147"/>
                  <a:gd name="connsiteX4" fmla="*/ 0 w 1598646"/>
                  <a:gd name="connsiteY4" fmla="*/ 133350 h 3023147"/>
                  <a:gd name="connsiteX0" fmla="*/ 0 w 1598646"/>
                  <a:gd name="connsiteY0" fmla="*/ 133350 h 3129194"/>
                  <a:gd name="connsiteX1" fmla="*/ 465171 w 1598646"/>
                  <a:gd name="connsiteY1" fmla="*/ 0 h 3129194"/>
                  <a:gd name="connsiteX2" fmla="*/ 1598646 w 1598646"/>
                  <a:gd name="connsiteY2" fmla="*/ 2845347 h 3129194"/>
                  <a:gd name="connsiteX3" fmla="*/ 1217771 w 1598646"/>
                  <a:gd name="connsiteY3" fmla="*/ 3129195 h 3129194"/>
                  <a:gd name="connsiteX4" fmla="*/ 0 w 1598646"/>
                  <a:gd name="connsiteY4" fmla="*/ 133350 h 3129194"/>
                  <a:gd name="connsiteX0" fmla="*/ 0 w 1640275"/>
                  <a:gd name="connsiteY0" fmla="*/ 133350 h 3129195"/>
                  <a:gd name="connsiteX1" fmla="*/ 465171 w 1640275"/>
                  <a:gd name="connsiteY1" fmla="*/ 0 h 3129195"/>
                  <a:gd name="connsiteX2" fmla="*/ 1640276 w 1640275"/>
                  <a:gd name="connsiteY2" fmla="*/ 2948544 h 3129195"/>
                  <a:gd name="connsiteX3" fmla="*/ 1217771 w 1640275"/>
                  <a:gd name="connsiteY3" fmla="*/ 3129195 h 3129195"/>
                  <a:gd name="connsiteX4" fmla="*/ 0 w 1640275"/>
                  <a:gd name="connsiteY4" fmla="*/ 133350 h 3129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275" h="3129195">
                    <a:moveTo>
                      <a:pt x="0" y="133350"/>
                    </a:moveTo>
                    <a:lnTo>
                      <a:pt x="465171" y="0"/>
                    </a:lnTo>
                    <a:lnTo>
                      <a:pt x="1640276" y="2948544"/>
                    </a:lnTo>
                    <a:lnTo>
                      <a:pt x="1217771" y="3129195"/>
                    </a:lnTo>
                    <a:lnTo>
                      <a:pt x="0" y="133350"/>
                    </a:lnTo>
                    <a:close/>
                  </a:path>
                </a:pathLst>
              </a:custGeom>
              <a:solidFill>
                <a:srgbClr val="B3CC82"/>
              </a:solidFill>
              <a:ln>
                <a:noFill/>
              </a:ln>
              <a:extLst/>
            </p:spPr>
            <p:txBody>
              <a:bodyPr lIns="0" tIns="0" rIns="0" bIns="0" rtlCol="0" anchor="ctr"/>
              <a:lstStyle/>
              <a:p>
                <a:pPr algn="ctr" defTabSz="779252"/>
                <a:endParaRPr lang="es-SV" sz="5383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7" name="69 CuadroTexto"/>
            <p:cNvSpPr txBox="1"/>
            <p:nvPr/>
          </p:nvSpPr>
          <p:spPr>
            <a:xfrm>
              <a:off x="893172" y="3280282"/>
              <a:ext cx="623908" cy="571981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square" lIns="181435" tIns="90757" rIns="181435" bIns="90757" rtlCol="0">
              <a:spAutoFit/>
            </a:bodyPr>
            <a:lstStyle>
              <a:defPPr>
                <a:defRPr lang="es-MX"/>
              </a:defPPr>
              <a:lvl1pPr algn="ctr">
                <a:lnSpc>
                  <a:spcPct val="125000"/>
                </a:lnSpc>
                <a:defRPr sz="6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B0604020202020204" charset="0"/>
                  <a:ea typeface="Segoe UI" panose="020B0502040204020203" pitchFamily="34" charset="0"/>
                  <a:cs typeface="Helvetica" panose="020B0604020202020204" pitchFamily="34" charset="0"/>
                </a:defRPr>
              </a:lvl1pPr>
            </a:lstStyle>
            <a:p>
              <a:pPr defTabSz="779252"/>
              <a:r>
                <a:rPr lang="ru-RU" sz="3200" dirty="0" smtClean="0">
                  <a:solidFill>
                    <a:prstClr val="white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</a:t>
              </a:r>
              <a:endParaRPr lang="es-MX" sz="3200" dirty="0">
                <a:solidFill>
                  <a:prstClr val="whit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18" name="69 CuadroTexto"/>
            <p:cNvSpPr txBox="1"/>
            <p:nvPr/>
          </p:nvSpPr>
          <p:spPr>
            <a:xfrm>
              <a:off x="1409603" y="2473324"/>
              <a:ext cx="620106" cy="585775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square" lIns="181435" tIns="90757" rIns="181435" bIns="90757" rtlCol="0">
              <a:spAutoFit/>
            </a:bodyPr>
            <a:lstStyle>
              <a:defPPr>
                <a:defRPr lang="es-MX"/>
              </a:defPPr>
              <a:lvl1pPr algn="ctr">
                <a:lnSpc>
                  <a:spcPct val="125000"/>
                </a:lnSpc>
                <a:defRPr sz="6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B0604020202020204" charset="0"/>
                  <a:ea typeface="Segoe UI" panose="020B0502040204020203" pitchFamily="34" charset="0"/>
                  <a:cs typeface="Helvetica" panose="020B0604020202020204" pitchFamily="34" charset="0"/>
                </a:defRPr>
              </a:lvl1pPr>
            </a:lstStyle>
            <a:p>
              <a:pPr defTabSz="779252"/>
              <a:r>
                <a:rPr lang="ru-RU" sz="3200" dirty="0" smtClean="0">
                  <a:solidFill>
                    <a:prstClr val="white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</a:t>
              </a:r>
              <a:endParaRPr lang="es-MX" sz="3200" dirty="0">
                <a:solidFill>
                  <a:prstClr val="whit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19" name="69 CuadroTexto"/>
            <p:cNvSpPr txBox="1"/>
            <p:nvPr/>
          </p:nvSpPr>
          <p:spPr>
            <a:xfrm>
              <a:off x="1924732" y="1633199"/>
              <a:ext cx="620106" cy="640951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square" lIns="181435" tIns="90757" rIns="181435" bIns="90757" rtlCol="0">
              <a:spAutoFit/>
            </a:bodyPr>
            <a:lstStyle>
              <a:defPPr>
                <a:defRPr lang="es-MX"/>
              </a:defPPr>
              <a:lvl1pPr algn="ctr">
                <a:lnSpc>
                  <a:spcPct val="125000"/>
                </a:lnSpc>
                <a:defRPr sz="6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B0604020202020204" charset="0"/>
                  <a:ea typeface="Segoe UI" panose="020B0502040204020203" pitchFamily="34" charset="0"/>
                  <a:cs typeface="Helvetica" panose="020B0604020202020204" pitchFamily="34" charset="0"/>
                </a:defRPr>
              </a:lvl1pPr>
            </a:lstStyle>
            <a:p>
              <a:pPr defTabSz="779252"/>
              <a:r>
                <a:rPr lang="ru-RU" sz="3600" dirty="0" smtClean="0">
                  <a:solidFill>
                    <a:prstClr val="white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3</a:t>
              </a:r>
              <a:endParaRPr lang="es-MX" sz="3600" dirty="0">
                <a:solidFill>
                  <a:prstClr val="whit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20" name="69 CuadroTexto"/>
            <p:cNvSpPr txBox="1"/>
            <p:nvPr/>
          </p:nvSpPr>
          <p:spPr>
            <a:xfrm>
              <a:off x="2681364" y="1723845"/>
              <a:ext cx="3427441" cy="579924"/>
            </a:xfrm>
            <a:prstGeom prst="rect">
              <a:avLst/>
            </a:prstGeom>
            <a:noFill/>
          </p:spPr>
          <p:txBody>
            <a:bodyPr wrap="square" lIns="181435" tIns="90757" rIns="181435" bIns="90757" rtlCol="0">
              <a:spAutoFit/>
            </a:bodyPr>
            <a:lstStyle/>
            <a:p>
              <a:pPr algn="just"/>
              <a:r>
                <a:rPr lang="ru-RU" sz="1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По истечении срока испытания военнослужащий считается выдержавшим испытание и продолжает военную службу</a:t>
              </a:r>
            </a:p>
          </p:txBody>
        </p:sp>
        <p:sp>
          <p:nvSpPr>
            <p:cNvPr id="161" name="69 CuadroTexto"/>
            <p:cNvSpPr txBox="1"/>
            <p:nvPr/>
          </p:nvSpPr>
          <p:spPr>
            <a:xfrm>
              <a:off x="1794640" y="3193007"/>
              <a:ext cx="3745245" cy="872144"/>
            </a:xfrm>
            <a:prstGeom prst="rect">
              <a:avLst/>
            </a:prstGeom>
            <a:noFill/>
          </p:spPr>
          <p:txBody>
            <a:bodyPr wrap="square" lIns="181435" tIns="90757" rIns="181435" bIns="90757" rtlCol="0">
              <a:spAutoFit/>
            </a:bodyPr>
            <a:lstStyle/>
            <a:p>
              <a:pPr algn="just">
                <a:lnSpc>
                  <a:spcPts val="1200"/>
                </a:lnSpc>
              </a:pPr>
              <a:r>
                <a:rPr lang="ru-RU" sz="1200" b="1" dirty="0" smtClean="0"/>
                <a:t>Испытание устанавливается в  </a:t>
              </a:r>
              <a:r>
                <a:rPr lang="ru-RU" sz="1200" b="1" dirty="0"/>
                <a:t>целях </a:t>
              </a:r>
              <a:r>
                <a:rPr lang="ru-RU" sz="1200" b="1" dirty="0">
                  <a:solidFill>
                    <a:srgbClr val="1216AE"/>
                  </a:solidFill>
                </a:rPr>
                <a:t>проверки </a:t>
              </a:r>
              <a:r>
                <a:rPr lang="ru-RU" sz="1200" b="1" dirty="0" smtClean="0">
                  <a:solidFill>
                    <a:srgbClr val="1216AE"/>
                  </a:solidFill>
                </a:rPr>
                <a:t>соответствия военнослужащих требованиям </a:t>
              </a:r>
              <a:r>
                <a:rPr lang="ru-RU" sz="1200" b="1" dirty="0"/>
                <a:t>федеральных законов, общевоинских уставов и иных нормативных правовых актов Российской Федерации, определяющих общие, должностные и специальные обязанности военнослужащих</a:t>
              </a:r>
              <a:endParaRPr lang="ru-RU" sz="1200" b="1" dirty="0">
                <a:hlinkClick r:id="rId4"/>
              </a:endParaRPr>
            </a:p>
          </p:txBody>
        </p:sp>
        <p:sp>
          <p:nvSpPr>
            <p:cNvPr id="164" name="69 CuadroTexto"/>
            <p:cNvSpPr txBox="1"/>
            <p:nvPr/>
          </p:nvSpPr>
          <p:spPr>
            <a:xfrm>
              <a:off x="2185993" y="2422873"/>
              <a:ext cx="4332296" cy="838265"/>
            </a:xfrm>
            <a:prstGeom prst="rect">
              <a:avLst/>
            </a:prstGeom>
            <a:noFill/>
          </p:spPr>
          <p:txBody>
            <a:bodyPr wrap="square" lIns="181435" tIns="90757" rIns="181435" bIns="90757" rtlCol="0">
              <a:spAutoFit/>
            </a:bodyPr>
            <a:lstStyle/>
            <a:p>
              <a:pPr marL="171450" indent="-171450" defTabSz="91440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altLang="ru-RU" sz="1000" b="1" dirty="0" smtClean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Испытание не предусмотрено для прапорщиков и мичманов</a:t>
              </a:r>
            </a:p>
            <a:p>
              <a:pPr marL="171450" indent="-171450" defTabSz="91440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000" b="1" dirty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Военнослужащему до окончания срока испытания </a:t>
              </a:r>
              <a:r>
                <a:rPr lang="ru-RU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очередное воинское звание не </a:t>
              </a:r>
              <a:r>
                <a:rPr lang="ru-RU" sz="1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присваивается</a:t>
              </a:r>
            </a:p>
            <a:p>
              <a:pPr marL="171450" indent="-171450" defTabSz="91440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000" b="1" dirty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Если в течение срока испытания </a:t>
              </a:r>
              <a:r>
                <a:rPr lang="ru-RU" sz="1000" b="1" dirty="0" smtClean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будет </a:t>
              </a:r>
              <a:r>
                <a:rPr lang="ru-RU" sz="1000" b="1" dirty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установлено, что военнослужащий </a:t>
              </a:r>
              <a:r>
                <a:rPr lang="ru-RU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не соответствует </a:t>
              </a:r>
              <a:r>
                <a:rPr lang="ru-RU" sz="1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требованиям</a:t>
              </a:r>
              <a:r>
                <a:rPr lang="ru-RU" sz="1000" b="1" dirty="0" smtClean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он </a:t>
              </a:r>
              <a:r>
                <a:rPr lang="ru-RU" sz="1000" b="1" dirty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признается командиром </a:t>
              </a:r>
              <a:r>
                <a:rPr lang="ru-RU" sz="1000" b="1" dirty="0" smtClean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не </a:t>
              </a:r>
              <a:r>
                <a:rPr lang="ru-RU" sz="1000" b="1" dirty="0">
                  <a:solidFill>
                    <a:srgbClr val="1216A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прошедшим испытание и </a:t>
              </a:r>
              <a:r>
                <a:rPr lang="ru-RU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увольняется с военной </a:t>
              </a:r>
              <a:r>
                <a:rPr lang="ru-RU" sz="1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службы</a:t>
              </a:r>
              <a:endParaRPr lang="ru-RU" alt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-324" y="-4395"/>
            <a:ext cx="9144324" cy="539750"/>
          </a:xfrm>
          <a:prstGeom prst="rect">
            <a:avLst/>
          </a:prstGeom>
          <a:gradFill flip="none" rotWithShape="1">
            <a:gsLst>
              <a:gs pos="0">
                <a:srgbClr val="333399">
                  <a:lumMod val="75000"/>
                </a:srgbClr>
              </a:gs>
              <a:gs pos="84000">
                <a:srgbClr val="262673"/>
              </a:gs>
              <a:gs pos="90000">
                <a:srgbClr val="333399">
                  <a:lumMod val="75000"/>
                </a:srgbClr>
              </a:gs>
            </a:gsLst>
            <a:lin ang="10800000" scaled="1"/>
            <a:tileRect/>
          </a:gradFill>
          <a:ln w="76200" algn="ctr">
            <a:noFill/>
            <a:miter lim="800000"/>
            <a:headEnd/>
            <a:tailEnd/>
          </a:ln>
        </p:spPr>
        <p:txBody>
          <a:bodyPr lIns="65537" tIns="32770" rIns="65537" bIns="32770" anchor="ctr"/>
          <a:lstStyle/>
          <a:p>
            <a:pPr algn="ctr" defTabSz="914400">
              <a:lnSpc>
                <a:spcPct val="85000"/>
              </a:lnSpc>
            </a:pPr>
            <a:r>
              <a:rPr lang="ru-RU" altLang="ru-RU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ТРЕХМЕСЯЧНОЕ ИСПЫТАНИЕ ВОЕННОСЛУЖАЩИХ, ЗАКЛЮЧИВШИХ КОНТРАКТ</a:t>
            </a:r>
          </a:p>
        </p:txBody>
      </p:sp>
      <p:sp>
        <p:nvSpPr>
          <p:cNvPr id="27" name="Овал 26"/>
          <p:cNvSpPr/>
          <p:nvPr/>
        </p:nvSpPr>
        <p:spPr>
          <a:xfrm>
            <a:off x="8692032" y="51180"/>
            <a:ext cx="396000" cy="396000"/>
          </a:xfrm>
          <a:prstGeom prst="ellipse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ctr" anchorCtr="1"/>
          <a:lstStyle/>
          <a:p>
            <a:pPr algn="ctr" defTabSz="914400"/>
            <a:r>
              <a:rPr lang="ru-RU" b="1" kern="0" dirty="0" smtClean="0">
                <a:solidFill>
                  <a:srgbClr val="FFFFFF"/>
                </a:solidFill>
                <a:latin typeface="Arial"/>
              </a:rPr>
              <a:t>37</a:t>
            </a:r>
            <a:endParaRPr lang="ru-RU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1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26" y="25246"/>
            <a:ext cx="372478" cy="468000"/>
          </a:xfrm>
          <a:prstGeom prst="rect">
            <a:avLst/>
          </a:prstGeom>
          <a:noFill/>
          <a:effectLst>
            <a:glow rad="12700">
              <a:schemeClr val="tx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25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6"/>
          <p:cNvSpPr txBox="1">
            <a:spLocks noChangeArrowheads="1"/>
          </p:cNvSpPr>
          <p:nvPr/>
        </p:nvSpPr>
        <p:spPr bwMode="auto">
          <a:xfrm>
            <a:off x="555130" y="99200"/>
            <a:ext cx="8316912" cy="53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600" b="1" u="sng" dirty="0" smtClean="0">
                <a:cs typeface="Times New Roman" panose="02020603050405020304" pitchFamily="18" charset="0"/>
              </a:rPr>
              <a:t>РАЗДЕЛ СЛУЖБЫ ПО КОНТРАКТУ НА САЙТЕ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600" b="1" u="sng" dirty="0" smtClean="0">
                <a:cs typeface="Times New Roman" panose="02020603050405020304" pitchFamily="18" charset="0"/>
              </a:rPr>
              <a:t>МИНОБОРОНЫ РОССИИ</a:t>
            </a:r>
            <a:endParaRPr lang="ru-RU" altLang="ru-RU" sz="1600" b="1" u="sng" dirty="0">
              <a:cs typeface="Times New Roman" panose="02020603050405020304" pitchFamily="18" charset="0"/>
            </a:endParaRPr>
          </a:p>
        </p:txBody>
      </p:sp>
      <p:pic>
        <p:nvPicPr>
          <p:cNvPr id="6144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7664"/>
            <a:ext cx="431958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25"/>
          <p:cNvGrpSpPr>
            <a:grpSpLocks/>
          </p:cNvGrpSpPr>
          <p:nvPr/>
        </p:nvGrpSpPr>
        <p:grpSpPr bwMode="auto">
          <a:xfrm>
            <a:off x="4627066" y="1113589"/>
            <a:ext cx="4318000" cy="2517775"/>
            <a:chOff x="1" y="1157288"/>
            <a:chExt cx="9144000" cy="5704345"/>
          </a:xfrm>
        </p:grpSpPr>
        <p:pic>
          <p:nvPicPr>
            <p:cNvPr id="6145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157288"/>
              <a:ext cx="9144000" cy="505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7" name="TextBox 27"/>
            <p:cNvSpPr txBox="1">
              <a:spLocks noChangeArrowheads="1"/>
            </p:cNvSpPr>
            <p:nvPr/>
          </p:nvSpPr>
          <p:spPr bwMode="auto">
            <a:xfrm>
              <a:off x="2343773" y="2418417"/>
              <a:ext cx="4286281" cy="1429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500" b="1"/>
                <a:t>Старшина  запаса Иванов Сергей Петрович, мой тлф. 9-915-256-45-96, проживаю в Мурманской области, д. Пузыри, ул.Советская, д.4, служил ранее(по призыву) в в/ч 25694, ВУС153025, личный номер У-264515, образование среднее техническое, в 1999 году окончил Саратовский техникум по специальности электросварщик, хотел бы проходить службу в ВДВ, предпочтительно в Костромской области.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1976719" y="2078040"/>
              <a:ext cx="4928347" cy="205370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61459" name="TextBox 29"/>
            <p:cNvSpPr txBox="1">
              <a:spLocks noChangeArrowheads="1"/>
            </p:cNvSpPr>
            <p:nvPr/>
          </p:nvSpPr>
          <p:spPr bwMode="auto">
            <a:xfrm>
              <a:off x="1408607" y="6234056"/>
              <a:ext cx="6600314" cy="627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FF0000"/>
                  </a:solidFill>
                </a:rPr>
                <a:t>Сообщение для отправки на пункт отбора</a:t>
              </a: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408579" y="6807682"/>
              <a:ext cx="68613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940238" y="3872785"/>
              <a:ext cx="2329704" cy="29348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9116"/>
            <a:ext cx="4319588" cy="201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382963" y="1355726"/>
            <a:ext cx="1079500" cy="504825"/>
          </a:xfrm>
          <a:prstGeom prst="ellipse">
            <a:avLst/>
          </a:prstGeom>
          <a:solidFill>
            <a:srgbClr val="FFFF00">
              <a:alpha val="0"/>
            </a:srgbClr>
          </a:solidFill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1"/>
          </a:xfrm>
          <a:prstGeom prst="rect">
            <a:avLst/>
          </a:prstGeom>
        </p:spPr>
      </p:pic>
      <p:pic>
        <p:nvPicPr>
          <p:cNvPr id="24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9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ru-RU" altLang="ru-RU" sz="1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2565697" y="4198898"/>
            <a:ext cx="8316912" cy="53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dirty="0" smtClean="0">
                <a:cs typeface="Times New Roman" panose="02020603050405020304" pitchFamily="18" charset="0"/>
              </a:rPr>
              <a:t>WWW.MIL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r>
              <a:rPr lang="en-US" altLang="ru-RU" dirty="0" smtClean="0">
                <a:cs typeface="Times New Roman" panose="02020603050405020304" pitchFamily="18" charset="0"/>
              </a:rPr>
              <a:t>RU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86"/>
          <p:cNvSpPr txBox="1">
            <a:spLocks noChangeArrowheads="1"/>
          </p:cNvSpPr>
          <p:nvPr/>
        </p:nvSpPr>
        <p:spPr bwMode="auto">
          <a:xfrm>
            <a:off x="287524" y="997879"/>
            <a:ext cx="8713064" cy="3694746"/>
          </a:xfrm>
          <a:prstGeom prst="rect">
            <a:avLst/>
          </a:prstGeom>
          <a:gradFill>
            <a:gsLst>
              <a:gs pos="0">
                <a:srgbClr val="DAFDA7">
                  <a:alpha val="30000"/>
                </a:srgbClr>
              </a:gs>
              <a:gs pos="35000">
                <a:srgbClr val="E4FDC2">
                  <a:alpha val="30000"/>
                </a:srgbClr>
              </a:gs>
              <a:gs pos="100000">
                <a:srgbClr val="F5FFE6">
                  <a:alpha val="30000"/>
                </a:srgbClr>
              </a:gs>
            </a:gsLst>
          </a:gradFill>
          <a:ln>
            <a:headEnd/>
            <a:tailEnd/>
          </a:ln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1"/>
          <a:lstStyle>
            <a:defPPr>
              <a:defRPr lang="ru-RU"/>
            </a:defPPr>
            <a:lvl1pPr algn="ctr">
              <a:lnSpc>
                <a:spcPct val="80000"/>
              </a:lnSpc>
              <a:defRPr sz="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just">
              <a:defRPr/>
            </a:pPr>
            <a:r>
              <a:rPr lang="ru-RU" altLang="ru-RU" dirty="0"/>
              <a:t>	</a:t>
            </a:r>
            <a:endParaRPr lang="ru-RU" altLang="ru-RU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22773" y="4312"/>
            <a:ext cx="9144000" cy="571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81630" tIns="40815" rIns="81630" bIns="40815" anchor="ctr" anchorCtr="1"/>
          <a:lstStyle/>
          <a:p>
            <a:pPr algn="ctr" eaLnBrk="0" hangingPunct="0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ПРЕДНАЗНАЧЕНИЕ 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 РОССИЙСКОЙ ФЕДЕРАЦИИ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25" y="1113589"/>
            <a:ext cx="8568952" cy="3637246"/>
          </a:xfrm>
          <a:prstGeom prst="rect">
            <a:avLst/>
          </a:prstGeom>
        </p:spPr>
        <p:txBody>
          <a:bodyPr wrap="square" lIns="81630" tIns="40815" rIns="81630" bIns="40815">
            <a:spAutoFit/>
          </a:bodyPr>
          <a:lstStyle/>
          <a:p>
            <a:pPr indent="403897" algn="just" eaLnBrk="0" hangingPunct="0"/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ВООРУЖЕННЫЕ СИЛЫ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государственная военная организация,  составляющая основу обороны Российской Федерации. </a:t>
            </a:r>
          </a:p>
          <a:p>
            <a:pPr indent="403897" algn="just" eaLnBrk="0" hangingPunct="0"/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03897" algn="just" eaLnBrk="0" hangingPunct="0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отражения агрессии, направленной против Российской Федерации, вооруженной защиты целостности и неприкосновенности ее территории, а также для выполнения задач в соответствии с международными договорами РФ. </a:t>
            </a:r>
          </a:p>
          <a:p>
            <a:pPr indent="403897" algn="just" eaLnBrk="0" hangingPunct="0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особых случаях на основании Указа Президента Российской Федерации ВС могут привлекаться для поддержания режима чрезвычайного положения.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9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232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327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4" y="338733"/>
            <a:ext cx="1714500" cy="213455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82895" y="2931790"/>
            <a:ext cx="3578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ru-RU" altLang="ru-RU" sz="2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СПАСИБО ЗА ВНИМАНИЕ!</a:t>
            </a:r>
            <a:endParaRPr kumimoji="1" lang="ru-RU" altLang="ru-RU" sz="20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7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486"/>
          <p:cNvSpPr txBox="1">
            <a:spLocks noChangeArrowheads="1"/>
          </p:cNvSpPr>
          <p:nvPr/>
        </p:nvSpPr>
        <p:spPr bwMode="auto">
          <a:xfrm>
            <a:off x="292303" y="692310"/>
            <a:ext cx="8713064" cy="2236182"/>
          </a:xfrm>
          <a:prstGeom prst="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1"/>
          <a:lstStyle>
            <a:defPPr>
              <a:defRPr lang="ru-RU"/>
            </a:defPPr>
            <a:lvl1pPr algn="ctr">
              <a:lnSpc>
                <a:spcPct val="80000"/>
              </a:lnSpc>
              <a:defRPr sz="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just">
              <a:defRPr/>
            </a:pPr>
            <a:r>
              <a:rPr lang="ru-RU" altLang="ru-RU" dirty="0"/>
              <a:t>	</a:t>
            </a:r>
            <a:endParaRPr lang="ru-RU" alt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292304" y="692310"/>
            <a:ext cx="815221" cy="22361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-130711" y="1535745"/>
            <a:ext cx="1661250" cy="549313"/>
          </a:xfrm>
          <a:prstGeom prst="rect">
            <a:avLst/>
          </a:prstGeom>
          <a:noFill/>
        </p:spPr>
        <p:txBody>
          <a:bodyPr wrap="square" lIns="71561" tIns="35780" rIns="71561" bIns="35780" rtlCol="0">
            <a:spAutoFit/>
          </a:bodyPr>
          <a:lstStyle/>
          <a:p>
            <a:pPr algn="ctr"/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ВИДЫ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22773" y="4312"/>
            <a:ext cx="9144000" cy="571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81630" tIns="40815" rIns="81630" bIns="40815" anchor="ctr" anchorCtr="1"/>
          <a:lstStyle/>
          <a:p>
            <a:pPr algn="ctr" eaLnBrk="0" hangingPunct="0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 РОССИЙСКОЙ ФЕДЕРАЦИИ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9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008120" y="853748"/>
            <a:ext cx="8008175" cy="2164383"/>
            <a:chOff x="831572" y="1605749"/>
            <a:chExt cx="8138422" cy="3181777"/>
          </a:xfrm>
        </p:grpSpPr>
        <p:pic>
          <p:nvPicPr>
            <p:cNvPr id="27" name="Picture 2" descr="D:\РАБОЧИЙ СТОЛ\2018\БИРКИ И БЕЙДЖИКИ\БИРКИ НА СТОЛЫ\Эмблемы ВИДОВ и РОДОВ\ВМФ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888" y="2177282"/>
              <a:ext cx="2220477" cy="148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D:\РАБОЧИЙ СТОЛ\2018\БИРКИ И БЕЙДЖИКИ\БИРКИ НА СТОЛЫ\Эмблемы ВИДОВ и РОДОВ\ВКС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119" y="2177282"/>
              <a:ext cx="2231488" cy="1480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Рисунок 32" descr="E:\flag\land3.gif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289" y="2177281"/>
              <a:ext cx="2231488" cy="1480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3853900" y="1715617"/>
              <a:ext cx="2376264" cy="42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>
                  <a:latin typeface="Times New Roman" pitchFamily="18" charset="0"/>
                  <a:cs typeface="Times New Roman" pitchFamily="18" charset="0"/>
                </a:rPr>
                <a:t>СУХОПУТНЫЕ ВОСКА</a:t>
              </a:r>
              <a:endParaRPr lang="ru-RU" sz="1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58994" y="1605749"/>
              <a:ext cx="2376264" cy="72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>
                  <a:latin typeface="Times New Roman" pitchFamily="18" charset="0"/>
                  <a:cs typeface="Times New Roman" pitchFamily="18" charset="0"/>
                </a:rPr>
                <a:t>ВОЕННО – МОРСКОЙ ФЛОТ</a:t>
              </a:r>
              <a:endParaRPr lang="ru-RU" sz="1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93730" y="1605749"/>
              <a:ext cx="2376264" cy="72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>
                  <a:latin typeface="Times New Roman" pitchFamily="18" charset="0"/>
                  <a:cs typeface="Times New Roman" pitchFamily="18" charset="0"/>
                </a:rPr>
                <a:t>ВОЗДУШНО</a:t>
              </a:r>
              <a:r>
                <a:rPr lang="ru-RU" sz="1300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ru-RU" sz="1300" dirty="0">
                  <a:latin typeface="Times New Roman" pitchFamily="18" charset="0"/>
                  <a:cs typeface="Times New Roman" pitchFamily="18" charset="0"/>
                </a:rPr>
                <a:t>КОСМИЧЕСИКЕ СИЛЫ</a:t>
              </a:r>
              <a:endParaRPr lang="ru-RU" sz="1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1572" y="3707396"/>
              <a:ext cx="2831108" cy="81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БЕРЕГОВЫЕ РАКЕТНО – АРТИЛЛЕРИЙСКИЕ ВОЙСКА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НАДВОДНЫЕ СИЛЫ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ПОДВОДНЫЕ СИЛЫ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МОРСКАЯ АВИАЦИЯ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МОРСКАЯ ПЕХОТА</a:t>
              </a:r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58282" y="3701644"/>
              <a:ext cx="3767497" cy="108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МОТОСТРЕЛКОВЫЕ ВОЙСКА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ТАНКОВЫЕ ВОЙСКА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РАКЕТНЫЕ ВОЙСКА И АРТИЛЛЕРИЯ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ВОЙСКА ПРОТИВОВОЗДУШНОЙ ОБОРОНЫ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РАЗВЕДЫВАТЕЛЬНЫЕ СОЕДИНЕНИЯ И ВОИНСКИЕ ЧАСТИ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ВОЙСКА РАДИАЦИОННОЙ, ХИМИЧЕСКОЙ И БИОЛОГИЧЕСКОЙ ЗАЩИТЫ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ВОЙСКА СВЯЗИ</a:t>
              </a:r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93730" y="3717031"/>
              <a:ext cx="2376264" cy="542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ВОЗДУШНО – КОСМИЧЕСКИЕ СИЛЫ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КОСМИЧЕСКИЕ ВОЙСКА</a:t>
              </a:r>
            </a:p>
            <a:p>
              <a:pPr algn="ctr"/>
              <a:r>
                <a:rPr lang="ru-RU" sz="600" dirty="0">
                  <a:latin typeface="Times New Roman" pitchFamily="18" charset="0"/>
                  <a:cs typeface="Times New Roman" pitchFamily="18" charset="0"/>
                </a:rPr>
                <a:t>ВОЙСКА ПВО - ПРО</a:t>
              </a:r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92303" y="3074167"/>
            <a:ext cx="8158893" cy="1911670"/>
            <a:chOff x="293325" y="4658916"/>
            <a:chExt cx="9229839" cy="2810273"/>
          </a:xfrm>
        </p:grpSpPr>
        <p:sp>
          <p:nvSpPr>
            <p:cNvPr id="46" name="Text Box 486"/>
            <p:cNvSpPr txBox="1">
              <a:spLocks noChangeArrowheads="1"/>
            </p:cNvSpPr>
            <p:nvPr/>
          </p:nvSpPr>
          <p:spPr bwMode="auto">
            <a:xfrm>
              <a:off x="293325" y="4658916"/>
              <a:ext cx="9229839" cy="2810272"/>
            </a:xfrm>
            <a:prstGeom prst="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 anchorCtr="1"/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9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just">
                <a:defRPr/>
              </a:pPr>
              <a:r>
                <a:rPr lang="ru-RU" altLang="ru-RU" dirty="0"/>
                <a:t>	</a:t>
              </a:r>
              <a:endParaRPr lang="ru-RU" altLang="ru-RU" dirty="0"/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1380790" y="4658916"/>
              <a:ext cx="7750804" cy="2679416"/>
              <a:chOff x="1235342" y="1300118"/>
              <a:chExt cx="6919690" cy="2679416"/>
            </a:xfrm>
          </p:grpSpPr>
          <p:pic>
            <p:nvPicPr>
              <p:cNvPr id="41" name="Рисунок 40" descr="E:\flag\vdv3.gif"/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6722" y="2143324"/>
                <a:ext cx="2808310" cy="18362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Рисунок 41" descr="C:\Users\Колтунов\Desktop\Новая папка\РВСН.jpg"/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5342" y="2143323"/>
                <a:ext cx="2808312" cy="1836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5562745" y="1423228"/>
                <a:ext cx="2376264" cy="723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dirty="0">
                    <a:latin typeface="Times New Roman" pitchFamily="18" charset="0"/>
                    <a:cs typeface="Times New Roman" pitchFamily="18" charset="0"/>
                  </a:rPr>
                  <a:t>ВОЗДУШНО – ДЕСАНТНЫЕ ВОЙСКА</a:t>
                </a:r>
                <a:endParaRPr lang="ru-RU" sz="13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35342" y="1300118"/>
                <a:ext cx="2808312" cy="101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dirty="0">
                    <a:latin typeface="Times New Roman" pitchFamily="18" charset="0"/>
                    <a:cs typeface="Times New Roman" pitchFamily="18" charset="0"/>
                  </a:rPr>
                  <a:t>РАКЕТНЫЕ ВОЙСКА СТРАТЕГИЧЕСКОГО НАЗНАЧЕНИЯ</a:t>
                </a:r>
                <a:endParaRPr lang="ru-RU" sz="13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" name="Прямоугольник 1"/>
            <p:cNvSpPr/>
            <p:nvPr/>
          </p:nvSpPr>
          <p:spPr>
            <a:xfrm>
              <a:off x="293325" y="4658917"/>
              <a:ext cx="922229" cy="28102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-448689" y="5741991"/>
              <a:ext cx="2442140" cy="64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100" b="1" dirty="0">
                  <a:latin typeface="Times New Roman" pitchFamily="18" charset="0"/>
                  <a:cs typeface="Times New Roman" pitchFamily="18" charset="0"/>
                </a:rPr>
                <a:t>РОДА</a:t>
              </a:r>
              <a:endParaRPr lang="ru-RU" sz="3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475654" y="141480"/>
            <a:ext cx="6338887" cy="39766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algn="ctr"/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ВОЙСКА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141341" y="735685"/>
            <a:ext cx="3571322" cy="2655439"/>
          </a:xfrm>
          <a:prstGeom prst="rect">
            <a:avLst/>
          </a:prstGeom>
          <a:solidFill>
            <a:schemeClr val="accent6">
              <a:lumMod val="40000"/>
              <a:lumOff val="6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81630" tIns="40815" rIns="81630" bIns="40815">
            <a:spAutoFit/>
          </a:bodyPr>
          <a:lstStyle/>
          <a:p>
            <a:pPr indent="398228" algn="just">
              <a:lnSpc>
                <a:spcPct val="95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войска (СВ)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наиболее многочисленный и разнообразный по вооружению и способам боевых действий вид Вооруженных Сил Российской Федерации (ВС РФ), предназначенный для отражения агрессии противника на континентальных театрах военных действий, защиты территориальной целостности и национальных интересов РФ.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646" y="3586817"/>
            <a:ext cx="2580715" cy="128713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4" name="10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0.6062"/>
                </p14:media>
              </p:ext>
            </p:extLst>
          </p:nvPr>
        </p:nvPicPr>
        <p:blipFill rotWithShape="1">
          <a:blip r:embed="rId11"/>
          <a:srcRect t="23929" b="24450"/>
          <a:stretch/>
        </p:blipFill>
        <p:spPr>
          <a:xfrm>
            <a:off x="4079403" y="735685"/>
            <a:ext cx="4865663" cy="1316398"/>
          </a:xfrm>
          <a:prstGeom prst="rect">
            <a:avLst/>
          </a:prstGeom>
        </p:spPr>
      </p:pic>
      <p:pic>
        <p:nvPicPr>
          <p:cNvPr id="18" name="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t="24855" b="24219"/>
          <a:stretch/>
        </p:blipFill>
        <p:spPr>
          <a:xfrm>
            <a:off x="4079403" y="2130903"/>
            <a:ext cx="4865663" cy="1322540"/>
          </a:xfrm>
          <a:prstGeom prst="rect">
            <a:avLst/>
          </a:prstGeom>
        </p:spPr>
      </p:pic>
      <p:pic>
        <p:nvPicPr>
          <p:cNvPr id="19" name="3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2620.5252"/>
                </p14:media>
              </p:ext>
            </p:extLst>
          </p:nvPr>
        </p:nvPicPr>
        <p:blipFill rotWithShape="1">
          <a:blip r:embed="rId13"/>
          <a:srcRect t="12818" b="17737"/>
          <a:stretch>
            <a:fillRect/>
          </a:stretch>
        </p:blipFill>
        <p:spPr>
          <a:xfrm>
            <a:off x="4079403" y="3586817"/>
            <a:ext cx="4865663" cy="14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68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475656" y="160579"/>
            <a:ext cx="6338887" cy="34658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ВОЗДУШНО-КОСМИЧЕСКИЕ СИЛЫ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50824" y="696516"/>
            <a:ext cx="4752198" cy="3283303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81630" tIns="40815" rIns="81630" bIns="40815">
            <a:spAutoFit/>
          </a:bodyPr>
          <a:lstStyle/>
          <a:p>
            <a:pPr algn="just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Воздушно-космические силы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вид ВС РФ, предназначенный для ведения разведки воздушно-космической обстановки, вскрытия начала воздушного и ракетного воздушно-космического) нападения и оповещения органов государственного и военного управления о нем, отражения агрессии в воздушно-космической сфере и защиты от ударов из космоса и с воздуха пунктов управления высших звеньев государственного и военного управления, административно-политических центров, промышленно-экономических районов, важных объектов страны и группировок войск, поражения критически важных объектов и войск противника с применением обычных и ядерных средств поражения, а также для авиационной поддержки и обеспечения боевых действий войск видов и родов войск ВС, обеспечения запусков космических аппаратов (пусков МБР) и управления ими в орбитальном полете.</a:t>
            </a: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9791" y="3698358"/>
            <a:ext cx="2574264" cy="128713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1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t="24030" b="23903"/>
          <a:stretch/>
        </p:blipFill>
        <p:spPr>
          <a:xfrm>
            <a:off x="5173898" y="3613621"/>
            <a:ext cx="3683265" cy="1371870"/>
          </a:xfrm>
          <a:prstGeom prst="rect">
            <a:avLst/>
          </a:prstGeom>
        </p:spPr>
      </p:pic>
      <p:pic>
        <p:nvPicPr>
          <p:cNvPr id="3" name="2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20860" b="15717"/>
          <a:stretch/>
        </p:blipFill>
        <p:spPr>
          <a:xfrm>
            <a:off x="5188778" y="2023863"/>
            <a:ext cx="3683264" cy="1527546"/>
          </a:xfrm>
          <a:prstGeom prst="rect">
            <a:avLst/>
          </a:prstGeom>
        </p:spPr>
      </p:pic>
      <p:pic>
        <p:nvPicPr>
          <p:cNvPr id="4" name="1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23527" b="21904"/>
          <a:stretch/>
        </p:blipFill>
        <p:spPr>
          <a:xfrm>
            <a:off x="5188777" y="696516"/>
            <a:ext cx="3653506" cy="128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36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ChangeArrowheads="1"/>
          </p:cNvSpPr>
          <p:nvPr/>
        </p:nvSpPr>
        <p:spPr bwMode="auto">
          <a:xfrm>
            <a:off x="239713" y="789385"/>
            <a:ext cx="8653462" cy="10798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lIns="81630" tIns="40815" rIns="81630" bIns="40815" anchor="ctr"/>
          <a:lstStyle/>
          <a:p>
            <a:endParaRPr lang="ru-RU" sz="2500"/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379978" y="870348"/>
            <a:ext cx="2500720" cy="916781"/>
          </a:xfrm>
          <a:prstGeom prst="rect">
            <a:avLst/>
          </a:prstGeom>
          <a:gradFill rotWithShape="1">
            <a:gsLst>
              <a:gs pos="0">
                <a:srgbClr val="4B96BC"/>
              </a:gs>
              <a:gs pos="50000">
                <a:srgbClr val="66CCFF"/>
              </a:gs>
              <a:gs pos="100000">
                <a:srgbClr val="4B96BC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81630" tIns="40815" rIns="81630" bIns="40815" anchor="ctr"/>
          <a:lstStyle/>
          <a:p>
            <a:pPr algn="ctr"/>
            <a:r>
              <a:rPr lang="ru-RU" b="1" dirty="0"/>
              <a:t>Военно-воздушные</a:t>
            </a:r>
          </a:p>
          <a:p>
            <a:pPr algn="ctr"/>
            <a:r>
              <a:rPr lang="ru-RU" b="1" dirty="0" smtClean="0"/>
              <a:t>силы</a:t>
            </a:r>
            <a:endParaRPr lang="ru-RU" b="1" dirty="0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206965" y="870348"/>
            <a:ext cx="2654801" cy="91559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81630" tIns="40815" rIns="81630" bIns="40815" anchor="ctr"/>
          <a:lstStyle/>
          <a:p>
            <a:pPr algn="ctr">
              <a:defRPr/>
            </a:pPr>
            <a:r>
              <a:rPr lang="ru-RU" b="1" dirty="0" smtClean="0"/>
              <a:t>Войска </a:t>
            </a:r>
          </a:p>
          <a:p>
            <a:pPr algn="ctr">
              <a:defRPr/>
            </a:pPr>
            <a:r>
              <a:rPr lang="ru-RU" b="1" dirty="0"/>
              <a:t>п</a:t>
            </a:r>
            <a:r>
              <a:rPr lang="ru-RU" b="1" dirty="0" smtClean="0"/>
              <a:t>ротивовоздушной и </a:t>
            </a:r>
          </a:p>
          <a:p>
            <a:pPr algn="ctr">
              <a:defRPr/>
            </a:pPr>
            <a:r>
              <a:rPr lang="ru-RU" b="1" dirty="0" smtClean="0"/>
              <a:t>противоракетной </a:t>
            </a:r>
          </a:p>
          <a:p>
            <a:pPr algn="ctr">
              <a:defRPr/>
            </a:pPr>
            <a:r>
              <a:rPr lang="ru-RU" b="1" dirty="0" smtClean="0"/>
              <a:t>обороны</a:t>
            </a:r>
            <a:endParaRPr lang="ru-RU" b="1" dirty="0"/>
          </a:p>
        </p:txBody>
      </p:sp>
      <p:pic>
        <p:nvPicPr>
          <p:cNvPr id="47141" name="Picture 41" descr="tu160_04"/>
          <p:cNvPicPr>
            <a:picLocks noChangeAspect="1" noChangeArrowheads="1"/>
          </p:cNvPicPr>
          <p:nvPr/>
        </p:nvPicPr>
        <p:blipFill>
          <a:blip r:embed="rId2" cstate="print"/>
          <a:srcRect l="18230" t="17998" r="9114" b="22498"/>
          <a:stretch>
            <a:fillRect/>
          </a:stretch>
        </p:blipFill>
        <p:spPr bwMode="auto">
          <a:xfrm>
            <a:off x="326825" y="3463529"/>
            <a:ext cx="2618756" cy="1350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7143" name="Picture 3" descr="ПсУ 5П85ТМ"/>
          <p:cNvPicPr>
            <a:picLocks noChangeAspect="1" noChangeArrowheads="1"/>
          </p:cNvPicPr>
          <p:nvPr/>
        </p:nvPicPr>
        <p:blipFill>
          <a:blip r:embed="rId3" cstate="print"/>
          <a:srcRect t="15492"/>
          <a:stretch>
            <a:fillRect/>
          </a:stretch>
        </p:blipFill>
        <p:spPr bwMode="auto">
          <a:xfrm>
            <a:off x="3113136" y="2005013"/>
            <a:ext cx="2824303" cy="13323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89803" dir="2700000" algn="ctr" rotWithShape="0">
              <a:srgbClr val="B2B2B2"/>
            </a:outerShdw>
          </a:effectLst>
        </p:spPr>
      </p:pic>
      <p:pic>
        <p:nvPicPr>
          <p:cNvPr id="47148" name="Picture 44" descr="SU27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84" y="2005013"/>
            <a:ext cx="2601497" cy="1322785"/>
          </a:xfrm>
          <a:prstGeom prst="rect">
            <a:avLst/>
          </a:prstGeom>
          <a:noFill/>
          <a:ln w="9525">
            <a:solidFill>
              <a:srgbClr val="F7F7F7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7418" name="Text Box 46"/>
          <p:cNvSpPr txBox="1">
            <a:spLocks noChangeArrowheads="1"/>
          </p:cNvSpPr>
          <p:nvPr/>
        </p:nvSpPr>
        <p:spPr bwMode="auto">
          <a:xfrm>
            <a:off x="1916907" y="160689"/>
            <a:ext cx="5299075" cy="64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618" tIns="31309" rIns="62618" bIns="31309">
            <a:spAutoFit/>
          </a:bodyPr>
          <a:lstStyle/>
          <a:p>
            <a:pPr algn="ctr" defTabSz="626394">
              <a:spcBef>
                <a:spcPct val="50000"/>
              </a:spcBef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РОДА ВОЗДУШНО-КОСМИЧЕСКИХ СИЛ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6394">
              <a:spcBef>
                <a:spcPct val="50000"/>
              </a:spcBef>
            </a:pP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47158" name="Picture 54" descr="9А83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t="4218" b="8296"/>
          <a:stretch>
            <a:fillRect/>
          </a:stretch>
        </p:blipFill>
        <p:spPr bwMode="auto">
          <a:xfrm>
            <a:off x="3126833" y="3464719"/>
            <a:ext cx="2813320" cy="13585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124688" y="870348"/>
            <a:ext cx="2653258" cy="915590"/>
          </a:xfrm>
          <a:prstGeom prst="rect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lIns="81630" tIns="40815" rIns="81630" bIns="40815" anchor="ctr"/>
          <a:lstStyle/>
          <a:p>
            <a:pPr algn="ctr"/>
            <a:r>
              <a:rPr lang="ru-RU" b="1" dirty="0" smtClean="0"/>
              <a:t>Космические </a:t>
            </a:r>
          </a:p>
          <a:p>
            <a:pPr algn="ctr"/>
            <a:r>
              <a:rPr lang="ru-RU" b="1" dirty="0" smtClean="0"/>
              <a:t>войска</a:t>
            </a:r>
            <a:endParaRPr lang="ru-RU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7" y="2005012"/>
            <a:ext cx="2661121" cy="132278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9352" y="3470672"/>
            <a:ext cx="2661121" cy="135255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0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475654" y="135949"/>
            <a:ext cx="6338887" cy="34658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ФЛОТ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50825" y="710397"/>
            <a:ext cx="4198027" cy="3086474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wrap="square" lIns="81630" tIns="40815" rIns="81630" bIns="40815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Военно-Морской Флот (ВМФ)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видом Вооруженных Сил Российской Федерации (ВС РФ). Он предназначен для вооруженной защиты интересов России, ведения боевых действий на морских и океанских театрах войны. ВМФ способен наносить ядерные удары по наземным объектам противника, уничтожать группировки его флота в море и базах, нарушать океанские и морские коммуникации противника и защищать свои морские перевозки, содействовать Сухопутным войскам в операциях на континентальных театрах военных действий, высаживать морские десанты, участвовать в отражении десантов противника и выполнять другие задачи.</a:t>
            </a:r>
          </a:p>
        </p:txBody>
      </p:sp>
      <p:pic>
        <p:nvPicPr>
          <p:cNvPr id="12" name="Picture 1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74" y="3782749"/>
            <a:ext cx="2569125" cy="128713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" name="4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t="15010" b="27036"/>
          <a:stretch/>
        </p:blipFill>
        <p:spPr>
          <a:xfrm>
            <a:off x="4656615" y="2145586"/>
            <a:ext cx="4288451" cy="1482833"/>
          </a:xfrm>
          <a:prstGeom prst="rect">
            <a:avLst/>
          </a:prstGeom>
        </p:spPr>
      </p:pic>
      <p:pic>
        <p:nvPicPr>
          <p:cNvPr id="3" name="1_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23463" b="22601"/>
          <a:stretch/>
        </p:blipFill>
        <p:spPr>
          <a:xfrm>
            <a:off x="4656615" y="710397"/>
            <a:ext cx="4262120" cy="1371523"/>
          </a:xfrm>
          <a:prstGeom prst="rect">
            <a:avLst/>
          </a:prstGeom>
        </p:spPr>
      </p:pic>
      <p:pic>
        <p:nvPicPr>
          <p:cNvPr id="4" name="49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23863" b="22549"/>
          <a:stretch/>
        </p:blipFill>
        <p:spPr>
          <a:xfrm>
            <a:off x="4656615" y="3698777"/>
            <a:ext cx="4288450" cy="13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040159" y="134211"/>
            <a:ext cx="7416823" cy="34658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ВОЙСКА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СТРАТЕГИЧЕСКОГО НАЗНАЧЕНИЯ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50825" y="696516"/>
            <a:ext cx="4013303" cy="2898047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81630" tIns="40815" rIns="81630" bIns="40815">
            <a:spAutoFit/>
          </a:bodyPr>
          <a:lstStyle/>
          <a:p>
            <a:r>
              <a:rPr lang="ru-RU" sz="1400" b="1" dirty="0"/>
              <a:t>	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войска стратегического назначения (РВСН)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род войск Вооруженных Сил Российской Федерации (ВС РФ), главный компонент ее стратегических ядерных сил (СЯС).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ядерного сдерживания возможной агрессии и поражения в составе СЯС или самостоятельно массированными, групповыми или одиночными ракетно-ядерными ударами стратегических объектов, находящихся на одном или нескольких стратегических воздушно-космических направлениях и составляющих основу военного и военно-экономического потенциала противника.</a:t>
            </a: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66" y="3733766"/>
            <a:ext cx="2566619" cy="128713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" name="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22077" b="22580"/>
          <a:stretch/>
        </p:blipFill>
        <p:spPr>
          <a:xfrm>
            <a:off x="4448851" y="696516"/>
            <a:ext cx="4496215" cy="1532353"/>
          </a:xfrm>
          <a:prstGeom prst="rect">
            <a:avLst/>
          </a:prstGeom>
        </p:spPr>
      </p:pic>
      <p:pic>
        <p:nvPicPr>
          <p:cNvPr id="3" name="шахта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2999" r="12500"/>
          <a:stretch/>
        </p:blipFill>
        <p:spPr>
          <a:xfrm>
            <a:off x="4488709" y="2375818"/>
            <a:ext cx="4456357" cy="25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475654" y="140106"/>
            <a:ext cx="6338887" cy="39766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ВОЗДУШНО-ДЕСАНТНЫЕ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ВОЙСКА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50824" y="696516"/>
            <a:ext cx="4394275" cy="2898047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81630" tIns="40815" rIns="81630" bIns="40815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Воздушно-десантные войска (ВДВ)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род войск Вооруженных Сил, являющийся средством Верховного Главнокомандования и предназначенный для охвата противника по воздуху и выполнения задач в его тылу по нарушению управления войсками, захвату и уничтожению наземных элементов высокоточного оружия, срыву выдвижения и развертывания резервов, нарушению работы тыла и коммуникаций, а также по прикрытию (обороне) отдельных направлений, районов, открытых флангов, блокированию и уничтожению высаженных воздушных десантов, прорвавшихся группировок противника и выполнения других задач. </a:t>
            </a: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830" y="3659180"/>
            <a:ext cx="2574264" cy="128713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252"/>
            <a:ext cx="929899" cy="455650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88" y="553470"/>
            <a:ext cx="10163175" cy="8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111763"/>
            <a:ext cx="62865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8316418" y="160579"/>
            <a:ext cx="555625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altLang="ru-RU" sz="1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~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.9212"/>
                </p14:media>
              </p:ext>
            </p:extLst>
          </p:nvPr>
        </p:nvPicPr>
        <p:blipFill rotWithShape="1">
          <a:blip r:embed="rId12"/>
          <a:srcRect t="22664" b="22832"/>
          <a:stretch/>
        </p:blipFill>
        <p:spPr>
          <a:xfrm>
            <a:off x="4850276" y="696516"/>
            <a:ext cx="4094790" cy="1287438"/>
          </a:xfrm>
          <a:prstGeom prst="rect">
            <a:avLst/>
          </a:prstGeom>
        </p:spPr>
      </p:pic>
      <p:pic>
        <p:nvPicPr>
          <p:cNvPr id="3" name="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24294" b="24086"/>
          <a:stretch/>
        </p:blipFill>
        <p:spPr>
          <a:xfrm>
            <a:off x="4850276" y="2091005"/>
            <a:ext cx="4094790" cy="1313456"/>
          </a:xfrm>
          <a:prstGeom prst="rect">
            <a:avLst/>
          </a:prstGeom>
        </p:spPr>
      </p:pic>
      <p:pic>
        <p:nvPicPr>
          <p:cNvPr id="4" name="1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22629" b="22278"/>
          <a:stretch/>
        </p:blipFill>
        <p:spPr>
          <a:xfrm>
            <a:off x="4857890" y="3502426"/>
            <a:ext cx="4094790" cy="144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14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8617</TotalTime>
  <Words>1264</Words>
  <Application>Microsoft Office PowerPoint</Application>
  <PresentationFormat>Экран (16:9)</PresentationFormat>
  <Paragraphs>333</Paragraphs>
  <Slides>20</Slides>
  <Notes>9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Suvernev</dc:creator>
  <cp:lastModifiedBy>Владимир</cp:lastModifiedBy>
  <cp:revision>882</cp:revision>
  <cp:lastPrinted>2017-05-30T16:55:05Z</cp:lastPrinted>
  <dcterms:created xsi:type="dcterms:W3CDTF">2015-02-18T09:04:13Z</dcterms:created>
  <dcterms:modified xsi:type="dcterms:W3CDTF">2021-01-25T07:30:08Z</dcterms:modified>
</cp:coreProperties>
</file>